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415" r:id="rId3"/>
    <p:sldId id="414" r:id="rId4"/>
    <p:sldId id="332" r:id="rId5"/>
    <p:sldId id="304" r:id="rId6"/>
    <p:sldId id="333" r:id="rId7"/>
    <p:sldId id="308" r:id="rId8"/>
    <p:sldId id="346" r:id="rId9"/>
    <p:sldId id="492" r:id="rId10"/>
    <p:sldId id="347" r:id="rId11"/>
    <p:sldId id="305" r:id="rId12"/>
    <p:sldId id="310" r:id="rId13"/>
    <p:sldId id="407" r:id="rId14"/>
    <p:sldId id="312" r:id="rId15"/>
    <p:sldId id="350" r:id="rId16"/>
    <p:sldId id="306" r:id="rId17"/>
    <p:sldId id="351" r:id="rId18"/>
    <p:sldId id="314" r:id="rId19"/>
    <p:sldId id="408" r:id="rId20"/>
    <p:sldId id="409" r:id="rId21"/>
    <p:sldId id="353" r:id="rId22"/>
    <p:sldId id="307" r:id="rId23"/>
    <p:sldId id="411" r:id="rId24"/>
    <p:sldId id="316" r:id="rId25"/>
    <p:sldId id="317" r:id="rId26"/>
    <p:sldId id="413" r:id="rId27"/>
    <p:sldId id="420" r:id="rId28"/>
    <p:sldId id="416" r:id="rId29"/>
    <p:sldId id="417" r:id="rId30"/>
    <p:sldId id="418" r:id="rId31"/>
    <p:sldId id="419" r:id="rId32"/>
    <p:sldId id="421" r:id="rId33"/>
    <p:sldId id="422" r:id="rId34"/>
    <p:sldId id="450" r:id="rId35"/>
    <p:sldId id="398" r:id="rId36"/>
    <p:sldId id="403" r:id="rId37"/>
    <p:sldId id="491" r:id="rId38"/>
    <p:sldId id="404" r:id="rId39"/>
    <p:sldId id="405" r:id="rId40"/>
    <p:sldId id="452" r:id="rId41"/>
    <p:sldId id="453" r:id="rId42"/>
    <p:sldId id="454" r:id="rId43"/>
    <p:sldId id="455" r:id="rId44"/>
    <p:sldId id="456" r:id="rId45"/>
    <p:sldId id="457" r:id="rId46"/>
    <p:sldId id="458" r:id="rId47"/>
    <p:sldId id="459" r:id="rId48"/>
    <p:sldId id="460" r:id="rId49"/>
    <p:sldId id="461" r:id="rId50"/>
    <p:sldId id="462" r:id="rId51"/>
    <p:sldId id="463" r:id="rId52"/>
    <p:sldId id="464" r:id="rId53"/>
    <p:sldId id="465" r:id="rId54"/>
    <p:sldId id="466" r:id="rId55"/>
    <p:sldId id="467" r:id="rId56"/>
    <p:sldId id="468" r:id="rId57"/>
    <p:sldId id="469" r:id="rId58"/>
    <p:sldId id="471" r:id="rId59"/>
    <p:sldId id="472" r:id="rId60"/>
    <p:sldId id="473" r:id="rId61"/>
    <p:sldId id="474" r:id="rId62"/>
    <p:sldId id="475" r:id="rId63"/>
    <p:sldId id="476" r:id="rId64"/>
    <p:sldId id="477" r:id="rId65"/>
    <p:sldId id="478" r:id="rId66"/>
    <p:sldId id="479" r:id="rId67"/>
    <p:sldId id="480" r:id="rId68"/>
    <p:sldId id="481" r:id="rId69"/>
    <p:sldId id="490" r:id="rId70"/>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46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0" name="Trójkąt prostokątny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ytuł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pl-PL" smtClean="0"/>
              <a:t>Kliknij, aby edytować styl</a:t>
            </a:r>
            <a:endParaRPr kumimoji="0" lang="en-US"/>
          </a:p>
        </p:txBody>
      </p:sp>
      <p:sp>
        <p:nvSpPr>
          <p:cNvPr id="17" name="Podtytuł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smtClean="0"/>
              <a:t>Kliknij, aby edytować styl wzorca podtytułu</a:t>
            </a:r>
            <a:endParaRPr kumimoji="0" lang="en-US"/>
          </a:p>
        </p:txBody>
      </p:sp>
      <p:grpSp>
        <p:nvGrpSpPr>
          <p:cNvPr id="2" name="Grupa 1"/>
          <p:cNvGrpSpPr/>
          <p:nvPr/>
        </p:nvGrpSpPr>
        <p:grpSpPr>
          <a:xfrm>
            <a:off x="-3765" y="4953000"/>
            <a:ext cx="9147765" cy="1912088"/>
            <a:chOff x="-3765" y="4832896"/>
            <a:chExt cx="9147765" cy="2032192"/>
          </a:xfrm>
        </p:grpSpPr>
        <p:sp>
          <p:nvSpPr>
            <p:cNvPr id="7" name="Dowolny kształt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Dowolny kształt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Dowolny kształt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Łącznik prosty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ymbol zastępczy daty 29"/>
          <p:cNvSpPr>
            <a:spLocks noGrp="1"/>
          </p:cNvSpPr>
          <p:nvPr>
            <p:ph type="dt" sz="half" idx="10"/>
          </p:nvPr>
        </p:nvSpPr>
        <p:spPr/>
        <p:txBody>
          <a:bodyPr/>
          <a:lstStyle>
            <a:lvl1pPr>
              <a:defRPr>
                <a:solidFill>
                  <a:srgbClr val="FFFFFF"/>
                </a:solidFill>
              </a:defRPr>
            </a:lvl1pPr>
            <a:extLst/>
          </a:lstStyle>
          <a:p>
            <a:fld id="{6EC6C886-EE3F-4786-B597-D7AD3821A060}" type="datetimeFigureOut">
              <a:rPr lang="pl-PL" smtClean="0"/>
              <a:pPr/>
              <a:t>2013-03-05</a:t>
            </a:fld>
            <a:endParaRPr lang="pl-PL"/>
          </a:p>
        </p:txBody>
      </p:sp>
      <p:sp>
        <p:nvSpPr>
          <p:cNvPr id="19" name="Symbol zastępczy stopki 18"/>
          <p:cNvSpPr>
            <a:spLocks noGrp="1"/>
          </p:cNvSpPr>
          <p:nvPr>
            <p:ph type="ftr" sz="quarter" idx="11"/>
          </p:nvPr>
        </p:nvSpPr>
        <p:spPr/>
        <p:txBody>
          <a:bodyPr/>
          <a:lstStyle>
            <a:lvl1pPr>
              <a:defRPr>
                <a:solidFill>
                  <a:schemeClr val="accent1">
                    <a:tint val="20000"/>
                  </a:schemeClr>
                </a:solidFill>
              </a:defRPr>
            </a:lvl1pPr>
            <a:extLst/>
          </a:lstStyle>
          <a:p>
            <a:endParaRPr lang="pl-PL"/>
          </a:p>
        </p:txBody>
      </p:sp>
      <p:sp>
        <p:nvSpPr>
          <p:cNvPr id="27" name="Symbol zastępczy numeru slajdu 26"/>
          <p:cNvSpPr>
            <a:spLocks noGrp="1"/>
          </p:cNvSpPr>
          <p:nvPr>
            <p:ph type="sldNum" sz="quarter" idx="12"/>
          </p:nvPr>
        </p:nvSpPr>
        <p:spPr/>
        <p:txBody>
          <a:bodyPr/>
          <a:lstStyle>
            <a:lvl1pPr>
              <a:defRPr>
                <a:solidFill>
                  <a:srgbClr val="FFFFFF"/>
                </a:solidFill>
              </a:defRPr>
            </a:lvl1pPr>
            <a:extLst/>
          </a:lstStyle>
          <a:p>
            <a:fld id="{9BC61466-33AB-4FB0-9BCB-756BCD9570F2}"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6EC6C886-EE3F-4786-B597-D7AD3821A060}" type="datetimeFigureOut">
              <a:rPr lang="pl-PL" smtClean="0"/>
              <a:pPr/>
              <a:t>2013-03-05</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9BC61466-33AB-4FB0-9BCB-756BCD9570F2}" type="slidenum">
              <a:rPr lang="pl-PL" smtClean="0"/>
              <a:pPr/>
              <a:t>‹#›</a:t>
            </a:fld>
            <a:endParaRPr lang="pl-PL"/>
          </a:p>
        </p:txBody>
      </p:sp>
      <p:sp>
        <p:nvSpPr>
          <p:cNvPr id="7" name="Tytuł 6"/>
          <p:cNvSpPr>
            <a:spLocks noGrp="1"/>
          </p:cNvSpPr>
          <p:nvPr>
            <p:ph type="title"/>
          </p:nvPr>
        </p:nvSpPr>
        <p:spPr/>
        <p:txBody>
          <a:bodyPr rtlCol="0"/>
          <a:lstStyle>
            <a:extLst/>
          </a:lstStyle>
          <a:p>
            <a:r>
              <a:rPr kumimoji="0" lang="pl-PL" smtClean="0"/>
              <a:t>Kliknij, aby edytować styl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bg>
      <p:bgRef idx="1002">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p:txBody>
          <a:bodyPr/>
          <a:lstStyle>
            <a:extLst/>
          </a:lstStyle>
          <a:p>
            <a:fld id="{6EC6C886-EE3F-4786-B597-D7AD3821A060}" type="datetimeFigureOut">
              <a:rPr lang="pl-PL" smtClean="0"/>
              <a:pPr/>
              <a:t>2013-03-05</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9BC61466-33AB-4FB0-9BCB-756BCD9570F2}" type="slidenum">
              <a:rPr lang="pl-PL" smtClean="0"/>
              <a:pPr/>
              <a:t>‹#›</a:t>
            </a:fld>
            <a:endParaRPr lang="pl-PL"/>
          </a:p>
        </p:txBody>
      </p:sp>
      <p:sp>
        <p:nvSpPr>
          <p:cNvPr id="7" name="Pag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Pag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bg>
      <p:bgRef idx="1002">
        <a:schemeClr val="bg1"/>
      </p:bgRef>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6EC6C886-EE3F-4786-B597-D7AD3821A060}" type="datetimeFigureOut">
              <a:rPr lang="pl-PL" smtClean="0"/>
              <a:pPr/>
              <a:t>2013-03-05</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9BC61466-33AB-4FB0-9BCB-756BCD9570F2}" type="slidenum">
              <a:rPr lang="pl-PL" smtClean="0"/>
              <a:pPr/>
              <a:t>‹#›</a:t>
            </a:fld>
            <a:endParaRPr lang="pl-PL"/>
          </a:p>
        </p:txBody>
      </p:sp>
      <p:sp>
        <p:nvSpPr>
          <p:cNvPr id="8" name="Tytuł 7"/>
          <p:cNvSpPr>
            <a:spLocks noGrp="1"/>
          </p:cNvSpPr>
          <p:nvPr>
            <p:ph type="title"/>
          </p:nvPr>
        </p:nvSpPr>
        <p:spPr/>
        <p:txBody>
          <a:bodyPr rtlCol="0"/>
          <a:lstStyle>
            <a:extLst/>
          </a:lstStyle>
          <a:p>
            <a:r>
              <a:rPr kumimoji="0" lang="pl-PL" smtClean="0"/>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bg>
      <p:bgRef idx="1003">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8229600" cy="1143000"/>
          </a:xfrm>
        </p:spPr>
        <p:txBody>
          <a:bodyPr anchor="ctr"/>
          <a:lstStyle>
            <a:lvl1pPr>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extLst/>
          </a:lstStyle>
          <a:p>
            <a:fld id="{6EC6C886-EE3F-4786-B597-D7AD3821A060}" type="datetimeFigureOut">
              <a:rPr lang="pl-PL" smtClean="0"/>
              <a:pPr/>
              <a:t>2013-03-05</a:t>
            </a:fld>
            <a:endParaRPr lang="pl-PL"/>
          </a:p>
        </p:txBody>
      </p:sp>
      <p:sp>
        <p:nvSpPr>
          <p:cNvPr id="8" name="Symbol zastępczy stopki 7"/>
          <p:cNvSpPr>
            <a:spLocks noGrp="1"/>
          </p:cNvSpPr>
          <p:nvPr>
            <p:ph type="ftr" sz="quarter" idx="11"/>
          </p:nvPr>
        </p:nvSpPr>
        <p:spPr/>
        <p:txBody>
          <a:bodyPr/>
          <a:lstStyle>
            <a:extLst/>
          </a:lstStyle>
          <a:p>
            <a:endParaRPr lang="pl-PL"/>
          </a:p>
        </p:txBody>
      </p:sp>
      <p:sp>
        <p:nvSpPr>
          <p:cNvPr id="9" name="Symbol zastępczy numeru slajdu 8"/>
          <p:cNvSpPr>
            <a:spLocks noGrp="1"/>
          </p:cNvSpPr>
          <p:nvPr>
            <p:ph type="sldNum" sz="quarter" idx="12"/>
          </p:nvPr>
        </p:nvSpPr>
        <p:spPr/>
        <p:txBody>
          <a:bodyPr/>
          <a:lstStyle>
            <a:extLst/>
          </a:lstStyle>
          <a:p>
            <a:fld id="{9BC61466-33AB-4FB0-9BCB-756BCD9570F2}"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bg>
      <p:bgRef idx="1002">
        <a:schemeClr val="bg1"/>
      </p:bgRef>
    </p:bg>
    <p:spTree>
      <p:nvGrpSpPr>
        <p:cNvPr id="1" name=""/>
        <p:cNvGrpSpPr/>
        <p:nvPr/>
      </p:nvGrpSpPr>
      <p:grpSpPr>
        <a:xfrm>
          <a:off x="0" y="0"/>
          <a:ext cx="0" cy="0"/>
          <a:chOff x="0" y="0"/>
          <a:chExt cx="0" cy="0"/>
        </a:xfrm>
      </p:grpSpPr>
      <p:sp>
        <p:nvSpPr>
          <p:cNvPr id="3" name="Symbol zastępczy daty 2"/>
          <p:cNvSpPr>
            <a:spLocks noGrp="1"/>
          </p:cNvSpPr>
          <p:nvPr>
            <p:ph type="dt" sz="half" idx="10"/>
          </p:nvPr>
        </p:nvSpPr>
        <p:spPr/>
        <p:txBody>
          <a:bodyPr/>
          <a:lstStyle>
            <a:extLst/>
          </a:lstStyle>
          <a:p>
            <a:fld id="{6EC6C886-EE3F-4786-B597-D7AD3821A060}" type="datetimeFigureOut">
              <a:rPr lang="pl-PL" smtClean="0"/>
              <a:pPr/>
              <a:t>2013-03-05</a:t>
            </a:fld>
            <a:endParaRPr lang="pl-PL"/>
          </a:p>
        </p:txBody>
      </p:sp>
      <p:sp>
        <p:nvSpPr>
          <p:cNvPr id="4" name="Symbol zastępczy stopki 3"/>
          <p:cNvSpPr>
            <a:spLocks noGrp="1"/>
          </p:cNvSpPr>
          <p:nvPr>
            <p:ph type="ftr" sz="quarter" idx="11"/>
          </p:nvPr>
        </p:nvSpPr>
        <p:spPr/>
        <p:txBody>
          <a:bodyPr/>
          <a:lstStyle>
            <a:extLst/>
          </a:lstStyle>
          <a:p>
            <a:endParaRPr lang="pl-PL"/>
          </a:p>
        </p:txBody>
      </p:sp>
      <p:sp>
        <p:nvSpPr>
          <p:cNvPr id="5" name="Symbol zastępczy numeru slajdu 4"/>
          <p:cNvSpPr>
            <a:spLocks noGrp="1"/>
          </p:cNvSpPr>
          <p:nvPr>
            <p:ph type="sldNum" sz="quarter" idx="12"/>
          </p:nvPr>
        </p:nvSpPr>
        <p:spPr/>
        <p:txBody>
          <a:bodyPr/>
          <a:lstStyle>
            <a:extLst/>
          </a:lstStyle>
          <a:p>
            <a:fld id="{9BC61466-33AB-4FB0-9BCB-756BCD9570F2}" type="slidenum">
              <a:rPr lang="pl-PL" smtClean="0"/>
              <a:pPr/>
              <a:t>‹#›</a:t>
            </a:fld>
            <a:endParaRPr lang="pl-PL"/>
          </a:p>
        </p:txBody>
      </p:sp>
      <p:sp>
        <p:nvSpPr>
          <p:cNvPr id="6" name="Tytuł 5"/>
          <p:cNvSpPr>
            <a:spLocks noGrp="1"/>
          </p:cNvSpPr>
          <p:nvPr>
            <p:ph type="title"/>
          </p:nvPr>
        </p:nvSpPr>
        <p:spPr/>
        <p:txBody>
          <a:bodyPr rtlCol="0"/>
          <a:lstStyle>
            <a:extLst/>
          </a:lstStyle>
          <a:p>
            <a:r>
              <a:rPr kumimoji="0" lang="pl-PL" smtClean="0"/>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extLst/>
          </a:lstStyle>
          <a:p>
            <a:fld id="{6EC6C886-EE3F-4786-B597-D7AD3821A060}" type="datetimeFigureOut">
              <a:rPr lang="pl-PL" smtClean="0"/>
              <a:pPr/>
              <a:t>2013-03-05</a:t>
            </a:fld>
            <a:endParaRPr lang="pl-PL"/>
          </a:p>
        </p:txBody>
      </p:sp>
      <p:sp>
        <p:nvSpPr>
          <p:cNvPr id="3" name="Symbol zastępczy stopki 2"/>
          <p:cNvSpPr>
            <a:spLocks noGrp="1"/>
          </p:cNvSpPr>
          <p:nvPr>
            <p:ph type="ftr" sz="quarter" idx="11"/>
          </p:nvPr>
        </p:nvSpPr>
        <p:spPr/>
        <p:txBody>
          <a:bodyPr/>
          <a:lstStyle>
            <a:extLst/>
          </a:lstStyle>
          <a:p>
            <a:endParaRPr lang="pl-PL"/>
          </a:p>
        </p:txBody>
      </p:sp>
      <p:sp>
        <p:nvSpPr>
          <p:cNvPr id="4" name="Symbol zastępczy numeru slajdu 3"/>
          <p:cNvSpPr>
            <a:spLocks noGrp="1"/>
          </p:cNvSpPr>
          <p:nvPr>
            <p:ph type="sldNum" sz="quarter" idx="12"/>
          </p:nvPr>
        </p:nvSpPr>
        <p:spPr/>
        <p:txBody>
          <a:bodyPr/>
          <a:lstStyle>
            <a:extLst/>
          </a:lstStyle>
          <a:p>
            <a:fld id="{9BC61466-33AB-4FB0-9BCB-756BCD9570F2}"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3">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pl-PL" smtClean="0"/>
              <a:t>Kliknij, aby edytować styl</a:t>
            </a:r>
            <a:endParaRPr kumimoji="0" lang="en-US"/>
          </a:p>
        </p:txBody>
      </p:sp>
      <p:sp>
        <p:nvSpPr>
          <p:cNvPr id="3" name="Symbol zastępczy tekstu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a:xfrm>
            <a:off x="6727032" y="6407944"/>
            <a:ext cx="1920240" cy="365760"/>
          </a:xfrm>
        </p:spPr>
        <p:txBody>
          <a:bodyPr/>
          <a:lstStyle>
            <a:extLst/>
          </a:lstStyle>
          <a:p>
            <a:fld id="{6EC6C886-EE3F-4786-B597-D7AD3821A060}" type="datetimeFigureOut">
              <a:rPr lang="pl-PL" smtClean="0"/>
              <a:pPr/>
              <a:t>2013-03-05</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9BC61466-33AB-4FB0-9BCB-756BCD9570F2}"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2">
        <a:schemeClr val="bg1"/>
      </p:bgRef>
    </p:bg>
    <p:spTree>
      <p:nvGrpSpPr>
        <p:cNvPr id="1" name=""/>
        <p:cNvGrpSpPr/>
        <p:nvPr/>
      </p:nvGrpSpPr>
      <p:grpSpPr>
        <a:xfrm>
          <a:off x="0" y="0"/>
          <a:ext cx="0" cy="0"/>
          <a:chOff x="0" y="0"/>
          <a:chExt cx="0" cy="0"/>
        </a:xfrm>
      </p:grpSpPr>
      <p:sp>
        <p:nvSpPr>
          <p:cNvPr id="4" name="Symbol zastępczy tekstu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pl-PL" smtClean="0"/>
              <a:t>Kliknij, aby edytować style wzorca tekstu</a:t>
            </a:r>
          </a:p>
        </p:txBody>
      </p:sp>
      <p:sp>
        <p:nvSpPr>
          <p:cNvPr id="3" name="Symbol zastępczy obrazu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pl-PL" smtClean="0"/>
              <a:t>Kliknij ikonę, aby dodać obraz</a:t>
            </a:r>
            <a:endParaRPr kumimoji="0" lang="en-US" dirty="0"/>
          </a:p>
        </p:txBody>
      </p:sp>
      <p:sp>
        <p:nvSpPr>
          <p:cNvPr id="5" name="Symbol zastępczy daty 4"/>
          <p:cNvSpPr>
            <a:spLocks noGrp="1"/>
          </p:cNvSpPr>
          <p:nvPr>
            <p:ph type="dt" sz="half" idx="10"/>
          </p:nvPr>
        </p:nvSpPr>
        <p:spPr/>
        <p:txBody>
          <a:bodyPr/>
          <a:lstStyle>
            <a:lvl1pPr>
              <a:defRPr>
                <a:solidFill>
                  <a:schemeClr val="tx1"/>
                </a:solidFill>
              </a:defRPr>
            </a:lvl1pPr>
            <a:extLst/>
          </a:lstStyle>
          <a:p>
            <a:fld id="{6EC6C886-EE3F-4786-B597-D7AD3821A060}" type="datetimeFigureOut">
              <a:rPr lang="pl-PL" smtClean="0"/>
              <a:pPr/>
              <a:t>2013-03-05</a:t>
            </a:fld>
            <a:endParaRPr lang="pl-PL"/>
          </a:p>
        </p:txBody>
      </p:sp>
      <p:sp>
        <p:nvSpPr>
          <p:cNvPr id="6" name="Symbol zastępczy stopki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pl-PL"/>
          </a:p>
        </p:txBody>
      </p:sp>
      <p:sp>
        <p:nvSpPr>
          <p:cNvPr id="7" name="Symbol zastępczy numeru slajdu 6"/>
          <p:cNvSpPr>
            <a:spLocks noGrp="1"/>
          </p:cNvSpPr>
          <p:nvPr>
            <p:ph type="sldNum" sz="quarter" idx="12"/>
          </p:nvPr>
        </p:nvSpPr>
        <p:spPr/>
        <p:txBody>
          <a:bodyPr/>
          <a:lstStyle>
            <a:lvl1pPr>
              <a:defRPr>
                <a:solidFill>
                  <a:schemeClr val="tx1"/>
                </a:solidFill>
              </a:defRPr>
            </a:lvl1pPr>
            <a:extLst/>
          </a:lstStyle>
          <a:p>
            <a:fld id="{9BC61466-33AB-4FB0-9BCB-756BCD9570F2}" type="slidenum">
              <a:rPr lang="pl-PL" smtClean="0"/>
              <a:pPr/>
              <a:t>‹#›</a:t>
            </a:fld>
            <a:endParaRPr lang="pl-PL"/>
          </a:p>
        </p:txBody>
      </p:sp>
      <p:sp>
        <p:nvSpPr>
          <p:cNvPr id="2" name="Tytuł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pl-PL" smtClean="0"/>
              <a:t>Kliknij, aby edytować styl</a:t>
            </a:r>
            <a:endParaRPr kumimoji="0" lang="en-US"/>
          </a:p>
        </p:txBody>
      </p:sp>
      <p:sp>
        <p:nvSpPr>
          <p:cNvPr id="8" name="Dowolny kształt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Dowolny kształt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ójkąt prostokątny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Łącznik prosty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Pag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Pag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1481329"/>
            <a:ext cx="8229600" cy="4386071"/>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6EC6C886-EE3F-4786-B597-D7AD3821A060}" type="datetimeFigureOut">
              <a:rPr lang="pl-PL" smtClean="0"/>
              <a:pPr/>
              <a:t>2013-03-05</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9BC61466-33AB-4FB0-9BCB-756BCD9570F2}"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844013" y="274640"/>
            <a:ext cx="1777470" cy="5592761"/>
          </a:xfrm>
        </p:spPr>
        <p:txBody>
          <a:bodyPr vert="eaVert"/>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274641"/>
            <a:ext cx="6324600" cy="5592760"/>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6EC6C886-EE3F-4786-B597-D7AD3821A060}" type="datetimeFigureOut">
              <a:rPr lang="pl-PL" smtClean="0"/>
              <a:pPr/>
              <a:t>2013-03-05</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9BC61466-33AB-4FB0-9BCB-756BCD9570F2}"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Dowolny kształt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Dowolny kształt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ójkąt prostokątny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Łącznik prosty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ymbol zastępczy tytuł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pl-PL" smtClean="0"/>
              <a:t>Kliknij, aby edytować styl</a:t>
            </a:r>
            <a:endParaRPr kumimoji="0" lang="en-US"/>
          </a:p>
        </p:txBody>
      </p:sp>
      <p:sp>
        <p:nvSpPr>
          <p:cNvPr id="30" name="Symbol zastępczy tekstu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0" name="Symbol zastępczy daty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EC6C886-EE3F-4786-B597-D7AD3821A060}" type="datetimeFigureOut">
              <a:rPr lang="pl-PL" smtClean="0"/>
              <a:pPr/>
              <a:t>2013-03-05</a:t>
            </a:fld>
            <a:endParaRPr lang="pl-PL"/>
          </a:p>
        </p:txBody>
      </p:sp>
      <p:sp>
        <p:nvSpPr>
          <p:cNvPr id="22" name="Symbol zastępczy stopki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pl-PL"/>
          </a:p>
        </p:txBody>
      </p:sp>
      <p:sp>
        <p:nvSpPr>
          <p:cNvPr id="18" name="Symbol zastępczy numeru slajdu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BC61466-33AB-4FB0-9BCB-756BCD9570F2}"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uuklich@cyf-kr.edu.p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normAutofit fontScale="90000"/>
          </a:bodyPr>
          <a:lstStyle/>
          <a:p>
            <a:r>
              <a:rPr lang="pl-PL" dirty="0" smtClean="0"/>
              <a:t>Gospodarka i administracja publiczna </a:t>
            </a:r>
            <a:r>
              <a:rPr lang="pl-PL" dirty="0" smtClean="0"/>
              <a:t> </a:t>
            </a:r>
            <a:r>
              <a:rPr lang="pl-PL" dirty="0" smtClean="0"/>
              <a:t>(2/15)</a:t>
            </a:r>
            <a:br>
              <a:rPr lang="pl-PL" dirty="0" smtClean="0"/>
            </a:br>
            <a:r>
              <a:rPr lang="pl-PL" dirty="0" smtClean="0"/>
              <a:t>5.03.2013 </a:t>
            </a:r>
            <a:endParaRPr lang="pl-PL" dirty="0"/>
          </a:p>
        </p:txBody>
      </p:sp>
      <p:sp>
        <p:nvSpPr>
          <p:cNvPr id="3" name="Podtytuł 2"/>
          <p:cNvSpPr>
            <a:spLocks noGrp="1"/>
          </p:cNvSpPr>
          <p:nvPr>
            <p:ph type="subTitle" idx="1"/>
          </p:nvPr>
        </p:nvSpPr>
        <p:spPr/>
        <p:txBody>
          <a:bodyPr>
            <a:normAutofit fontScale="70000" lnSpcReduction="20000"/>
          </a:bodyPr>
          <a:lstStyle/>
          <a:p>
            <a:r>
              <a:rPr lang="pl-PL" dirty="0" smtClean="0"/>
              <a:t>Prof. UEK, dr hab. Jacek Klich </a:t>
            </a:r>
          </a:p>
          <a:p>
            <a:r>
              <a:rPr lang="pl-PL" dirty="0" smtClean="0"/>
              <a:t>Katedra Gospodarki i Administracji Publicznej </a:t>
            </a:r>
          </a:p>
          <a:p>
            <a:r>
              <a:rPr lang="pl-PL" dirty="0" smtClean="0"/>
              <a:t>UEK </a:t>
            </a:r>
          </a:p>
          <a:p>
            <a:r>
              <a:rPr lang="pl-PL" dirty="0" err="1" smtClean="0"/>
              <a:t>uuklich@cyf-kr.edu.pl</a:t>
            </a:r>
            <a:endParaRPr lang="pl-PL"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r>
              <a:rPr lang="pl-PL" dirty="0" err="1" smtClean="0">
                <a:hlinkClick r:id="rId2"/>
              </a:rPr>
              <a:t>uuklich@cyf-kr.edu.pl</a:t>
            </a:r>
            <a:endParaRPr lang="pl-PL" dirty="0" smtClean="0"/>
          </a:p>
          <a:p>
            <a:r>
              <a:rPr lang="pl-PL" dirty="0" smtClean="0"/>
              <a:t>dyżur:  wtorek, 13.00-14.30, Katedra Gospodarki i Administracji Publicznej, ul. Rakowicka 16, pokój 32 </a:t>
            </a:r>
            <a:endParaRPr lang="pl-PL" dirty="0"/>
          </a:p>
        </p:txBody>
      </p:sp>
      <p:sp>
        <p:nvSpPr>
          <p:cNvPr id="2" name="Tytuł 1"/>
          <p:cNvSpPr>
            <a:spLocks noGrp="1"/>
          </p:cNvSpPr>
          <p:nvPr>
            <p:ph type="title"/>
          </p:nvPr>
        </p:nvSpPr>
        <p:spPr/>
        <p:txBody>
          <a:bodyPr/>
          <a:lstStyle/>
          <a:p>
            <a:r>
              <a:rPr lang="pl-PL" dirty="0" smtClean="0"/>
              <a:t>Kontakt</a:t>
            </a:r>
            <a:endParaRPr lang="pl-PL"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a:bodyPr>
          <a:lstStyle/>
          <a:p>
            <a:r>
              <a:rPr lang="pl-PL" dirty="0" smtClean="0"/>
              <a:t>Wprowadzenie</a:t>
            </a:r>
          </a:p>
          <a:p>
            <a:r>
              <a:rPr lang="pl-PL" dirty="0" smtClean="0"/>
              <a:t>Cele i treści przedmiotu, zasady zaliczania </a:t>
            </a:r>
          </a:p>
          <a:p>
            <a:r>
              <a:rPr lang="pl-PL" dirty="0" smtClean="0"/>
              <a:t>Wokół roli państwa w gospodarce (raz jeszcze) </a:t>
            </a:r>
          </a:p>
          <a:p>
            <a:r>
              <a:rPr lang="pl-PL" dirty="0" smtClean="0"/>
              <a:t>Organizacja i zasady działania administracji publicznej w Polsce:</a:t>
            </a:r>
          </a:p>
          <a:p>
            <a:pPr lvl="1"/>
            <a:r>
              <a:rPr lang="pl-PL" dirty="0" smtClean="0"/>
              <a:t>- centralna administracja rządowa</a:t>
            </a:r>
          </a:p>
          <a:p>
            <a:pPr lvl="1"/>
            <a:r>
              <a:rPr lang="pl-PL" dirty="0" smtClean="0"/>
              <a:t>- rządowa administracja terenowa </a:t>
            </a:r>
          </a:p>
          <a:p>
            <a:pPr lvl="1"/>
            <a:r>
              <a:rPr lang="pl-PL" dirty="0" smtClean="0"/>
              <a:t>- samorząd terytorialny</a:t>
            </a:r>
          </a:p>
        </p:txBody>
      </p:sp>
      <p:sp>
        <p:nvSpPr>
          <p:cNvPr id="2" name="Tytuł 1"/>
          <p:cNvSpPr>
            <a:spLocks noGrp="1"/>
          </p:cNvSpPr>
          <p:nvPr>
            <p:ph type="title"/>
          </p:nvPr>
        </p:nvSpPr>
        <p:spPr/>
        <p:txBody>
          <a:bodyPr/>
          <a:lstStyle/>
          <a:p>
            <a:r>
              <a:rPr lang="pl-PL" dirty="0" smtClean="0"/>
              <a:t>Plan </a:t>
            </a:r>
            <a:endParaRPr lang="pl-PL"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a:xfrm>
            <a:off x="722312" y="4406900"/>
            <a:ext cx="8098159" cy="1974428"/>
          </a:xfrm>
        </p:spPr>
        <p:txBody>
          <a:bodyPr>
            <a:normAutofit fontScale="90000"/>
          </a:bodyPr>
          <a:lstStyle/>
          <a:p>
            <a:r>
              <a:rPr lang="pl-PL" dirty="0" smtClean="0"/>
              <a:t>Artykuł z prasy codziennej. Nie wolny od subiektywnych ocen…</a:t>
            </a:r>
            <a:endParaRPr lang="pl-PL" dirty="0"/>
          </a:p>
        </p:txBody>
      </p:sp>
      <p:sp>
        <p:nvSpPr>
          <p:cNvPr id="5" name="Symbol zastępczy tekstu 4"/>
          <p:cNvSpPr>
            <a:spLocks noGrp="1"/>
          </p:cNvSpPr>
          <p:nvPr>
            <p:ph type="body" idx="1"/>
          </p:nvPr>
        </p:nvSpPr>
        <p:spPr/>
        <p:txBody>
          <a:bodyPr>
            <a:normAutofit/>
          </a:bodyPr>
          <a:lstStyle/>
          <a:p>
            <a:r>
              <a:rPr lang="pl-PL" sz="4000" dirty="0" smtClean="0"/>
              <a:t>Wprowadzenie </a:t>
            </a:r>
            <a:endParaRPr lang="pl-PL" sz="4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67544" y="2060848"/>
            <a:ext cx="8229600" cy="4525963"/>
          </a:xfrm>
        </p:spPr>
        <p:txBody>
          <a:bodyPr>
            <a:normAutofit/>
          </a:bodyPr>
          <a:lstStyle/>
          <a:p>
            <a:r>
              <a:rPr lang="pl-PL" dirty="0" smtClean="0"/>
              <a:t>Nauczyciele? Darmozjady. Związkowcy? Warcholstwo. Bezrobotni? Nieudacznicy. Podatki? Obniżyć! A jak w górach ktoś wezwie helikopter TOPR i nie jest ubezpieczony, to trzeba obciążyć go kosztami. Jak to możliwe, że panuje u nas tak niepodważalna wiara w nieomylność rynkowych rozwiązań? Nierzadko stojących wręcz na granicy socjopatycznego egoizmu i indywidualizmu. </a:t>
            </a:r>
          </a:p>
        </p:txBody>
      </p:sp>
      <p:sp>
        <p:nvSpPr>
          <p:cNvPr id="2" name="Tytuł 1"/>
          <p:cNvSpPr>
            <a:spLocks noGrp="1"/>
          </p:cNvSpPr>
          <p:nvPr>
            <p:ph type="title"/>
          </p:nvPr>
        </p:nvSpPr>
        <p:spPr>
          <a:xfrm>
            <a:off x="0" y="476672"/>
            <a:ext cx="9144000" cy="1143000"/>
          </a:xfrm>
        </p:spPr>
        <p:txBody>
          <a:bodyPr>
            <a:normAutofit fontScale="90000"/>
          </a:bodyPr>
          <a:lstStyle/>
          <a:p>
            <a:r>
              <a:rPr lang="pl-PL" sz="3600" b="1" dirty="0" smtClean="0"/>
              <a:t>„Nauczyciele to darmozjady, a bezrobotni to nieudacznicy. Polacy są liberałami?” </a:t>
            </a:r>
            <a:r>
              <a:rPr lang="pl-PL" sz="2200" b="1" dirty="0" smtClean="0"/>
              <a:t>(za: </a:t>
            </a:r>
            <a:r>
              <a:rPr lang="pl-PL" sz="2200" dirty="0" smtClean="0"/>
              <a:t>Rafał Woś, Dziennik Gazeta Prawna, 23.02.2013) </a:t>
            </a:r>
            <a:br>
              <a:rPr lang="pl-PL" sz="2200" dirty="0" smtClean="0"/>
            </a:br>
            <a:endParaRPr lang="pl-PL" sz="2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79512" y="1340768"/>
            <a:ext cx="8712968" cy="5184576"/>
          </a:xfrm>
        </p:spPr>
        <p:txBody>
          <a:bodyPr>
            <a:normAutofit lnSpcReduction="10000"/>
          </a:bodyPr>
          <a:lstStyle/>
          <a:p>
            <a:r>
              <a:rPr lang="pl-PL" dirty="0" smtClean="0"/>
              <a:t>Grudzień 2012 r., Aula Uniwersytetu Wrocławskiego. Trwa zorganizowana przez Ośrodek Myśli Politycznej im. F. </a:t>
            </a:r>
            <a:r>
              <a:rPr lang="pl-PL" dirty="0" err="1" smtClean="0"/>
              <a:t>Lasalle’a</a:t>
            </a:r>
            <a:r>
              <a:rPr lang="pl-PL" dirty="0" smtClean="0"/>
              <a:t> debata poświęcona sensowności programu Inwestycji Polskich. Dyskusja szybko przeistacza się w spór fundamentalny dotyczący tego, ile państwa powinno być w gospodarce. Uczestnikami są głównie studenci ekonomii. Sympatie sali zdecydowanie liberalne. „Dlaczego rząd ma zabierać moje pieniądze?”, „Przecież państwo czego się nie dotknie, to zaraz zepsuje”, „Tylko wolny rynek jest idealnym narzędziem nakręcania koniunktury”.</a:t>
            </a:r>
          </a:p>
          <a:p>
            <a:endParaRPr lang="pl-PL" dirty="0"/>
          </a:p>
        </p:txBody>
      </p:sp>
      <p:sp>
        <p:nvSpPr>
          <p:cNvPr id="2" name="Tytuł 1"/>
          <p:cNvSpPr>
            <a:spLocks noGrp="1"/>
          </p:cNvSpPr>
          <p:nvPr>
            <p:ph type="title"/>
          </p:nvPr>
        </p:nvSpPr>
        <p:spPr>
          <a:xfrm>
            <a:off x="0" y="274638"/>
            <a:ext cx="9144000"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br>
              <a:rPr lang="pl-PL" sz="3200" b="1" dirty="0" smtClean="0"/>
            </a:br>
            <a:endParaRPr lang="pl-PL"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600200"/>
            <a:ext cx="8435280" cy="4525963"/>
          </a:xfrm>
        </p:spPr>
        <p:txBody>
          <a:bodyPr>
            <a:normAutofit fontScale="92500" lnSpcReduction="10000"/>
          </a:bodyPr>
          <a:lstStyle/>
          <a:p>
            <a:r>
              <a:rPr lang="pl-PL" dirty="0" smtClean="0"/>
              <a:t>Nie inaczej jest w opiniotwórczych mediach głównego nurtu. W piątek (22.022013 </a:t>
            </a:r>
            <a:r>
              <a:rPr lang="pl-PL" dirty="0" err="1" smtClean="0"/>
              <a:t>r</a:t>
            </a:r>
            <a:r>
              <a:rPr lang="pl-PL" dirty="0" smtClean="0"/>
              <a:t>, przyp. JK)  „Gazeta Wyborcza” piórem (…) Witolda Gadomskiego pisze na drugiej stronie: „Im silniejsza jest ochrona pracowników zatrudnionych, im hojniejsze są ich przywileje, z których korzystają, tym większe jest bezrobocie”. W ten sposób publicysta „GW” komentuje propozycje „Solidarności”, by wszystkie umowy-zlecenia obłożyć składką ZUS. „Spowolnienie gospodarcze to najgorszy moment, by podnosić koszty pracy” – puentuje Gadomski. </a:t>
            </a:r>
          </a:p>
        </p:txBody>
      </p:sp>
      <p:sp>
        <p:nvSpPr>
          <p:cNvPr id="2" name="Tytuł 1"/>
          <p:cNvSpPr>
            <a:spLocks noGrp="1"/>
          </p:cNvSpPr>
          <p:nvPr>
            <p:ph type="title"/>
          </p:nvPr>
        </p:nvSpPr>
        <p:spPr>
          <a:xfrm>
            <a:off x="0" y="274638"/>
            <a:ext cx="8964488" cy="1143000"/>
          </a:xfrm>
        </p:spPr>
        <p:txBody>
          <a:bodyPr>
            <a:normAutofit/>
          </a:bodyPr>
          <a:lstStyle/>
          <a:p>
            <a:r>
              <a:rPr lang="pl-PL" sz="3200" b="1" dirty="0" smtClean="0"/>
              <a:t>Nauczyciele to darmozjady, a bezrobotni to nieudacznicy. Polacy są liberałami?, </a:t>
            </a:r>
            <a:r>
              <a:rPr lang="pl-PL" sz="3200" b="1" dirty="0" err="1" smtClean="0"/>
              <a:t>cd</a:t>
            </a:r>
            <a:r>
              <a:rPr lang="pl-PL" sz="3200" b="1" dirty="0" smtClean="0"/>
              <a:t>.</a:t>
            </a:r>
            <a:endParaRPr lang="pl-PL"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79512" y="1600200"/>
            <a:ext cx="8712968" cy="4853136"/>
          </a:xfrm>
        </p:spPr>
        <p:txBody>
          <a:bodyPr>
            <a:normAutofit/>
          </a:bodyPr>
          <a:lstStyle/>
          <a:p>
            <a:r>
              <a:rPr lang="pl-PL" dirty="0" smtClean="0"/>
              <a:t>Tylko czy w ciągu ostatnich dwudziestu lat liberałowie nie obiecywali nam wielokrotnie, że obniżanie kosztów pracy i podatków to najlepszy sposób na ograniczenie bezrobocia? Efekt jest taki, że mamy dziś jedne z najniższych w Europie (i to nawet na tle innych krajów </a:t>
            </a:r>
            <a:r>
              <a:rPr lang="pl-PL" dirty="0" err="1" smtClean="0"/>
              <a:t>posttransformacyjnych</a:t>
            </a:r>
            <a:r>
              <a:rPr lang="pl-PL" dirty="0" smtClean="0"/>
              <a:t>) kosztów pracy oraz klina podatkowego (kto nie wierzy, niech zajrzy do danych </a:t>
            </a:r>
            <a:r>
              <a:rPr lang="pl-PL" dirty="0" err="1" smtClean="0"/>
              <a:t>Eurostatu</a:t>
            </a:r>
            <a:r>
              <a:rPr lang="pl-PL" dirty="0" smtClean="0"/>
              <a:t> i OECD). I jednocześnie bezrobocie, które tylko na kilka miesięcy (w 2008 r.) spadło poniżej 9 proc.</a:t>
            </a:r>
            <a:endParaRPr lang="pl-PL" dirty="0"/>
          </a:p>
        </p:txBody>
      </p:sp>
      <p:sp>
        <p:nvSpPr>
          <p:cNvPr id="4" name="Tytuł 1"/>
          <p:cNvSpPr>
            <a:spLocks noGrp="1"/>
          </p:cNvSpPr>
          <p:nvPr>
            <p:ph type="title"/>
          </p:nvPr>
        </p:nvSpPr>
        <p:spPr>
          <a:xfrm>
            <a:off x="251520" y="274638"/>
            <a:ext cx="871296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67544" y="1772816"/>
            <a:ext cx="8229600" cy="4525963"/>
          </a:xfrm>
        </p:spPr>
        <p:txBody>
          <a:bodyPr>
            <a:normAutofit fontScale="85000" lnSpcReduction="20000"/>
          </a:bodyPr>
          <a:lstStyle/>
          <a:p>
            <a:r>
              <a:rPr lang="pl-PL" dirty="0" smtClean="0"/>
              <a:t>Agro North, spółka z Choczewa na Pomorzu, działa jako tzw. grupa producencka. Sześciu rolników stworzyło razem spółkę.</a:t>
            </a:r>
          </a:p>
          <a:p>
            <a:r>
              <a:rPr lang="pl-PL" dirty="0" smtClean="0"/>
              <a:t> W sumie w sezonie 2012 r. przez hale w Choczewie przeszło ok. 40 tys. ton warzyw. Wtedy pracowało tam 140 pracowników.</a:t>
            </a:r>
          </a:p>
          <a:p>
            <a:r>
              <a:rPr lang="pl-PL" dirty="0" smtClean="0"/>
              <a:t>(…) firma była kontrolowana w sumie 19 razy w ciągu sześciu lat. Ostatni raz na początku 2012 r. </a:t>
            </a:r>
          </a:p>
          <a:p>
            <a:r>
              <a:rPr lang="pl-PL" dirty="0" smtClean="0"/>
              <a:t>Anonim i (…) "wstępny etap rozpoznawczy" trwa od połowy 2012 roku, czyli co najmniej kilka miesięcy. No i prokurator nie pozostawia nadziei: - Na razie nie ma mowy o stawianiu komukolwiek jakichkolwiek zarzutów. To jest sprawa bardzo złożona, wielowątkowa, będziemy ją dokładnie badać. Tu nie ma mowy o szybkich decyzjach</a:t>
            </a:r>
            <a:endParaRPr lang="pl-PL" dirty="0"/>
          </a:p>
        </p:txBody>
      </p:sp>
      <p:sp>
        <p:nvSpPr>
          <p:cNvPr id="3" name="Tytuł 2"/>
          <p:cNvSpPr>
            <a:spLocks noGrp="1"/>
          </p:cNvSpPr>
          <p:nvPr>
            <p:ph type="title"/>
          </p:nvPr>
        </p:nvSpPr>
        <p:spPr/>
        <p:txBody>
          <a:bodyPr>
            <a:noAutofit/>
          </a:bodyPr>
          <a:lstStyle/>
          <a:p>
            <a:r>
              <a:rPr lang="pl-PL" sz="2800" dirty="0" smtClean="0"/>
              <a:t>A. </a:t>
            </a:r>
            <a:r>
              <a:rPr lang="pl-PL" sz="2800" dirty="0" err="1" smtClean="0"/>
              <a:t>Kiełbasiński</a:t>
            </a:r>
            <a:r>
              <a:rPr lang="pl-PL" sz="2800" dirty="0" smtClean="0"/>
              <a:t>, Marchew, urzędy i "sprawy w toku". Firma upadnie przez anonim?, Gazeta Wyborcza, 4 marca 2013</a:t>
            </a:r>
            <a:endParaRPr lang="pl-PL"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600200"/>
            <a:ext cx="8229600" cy="4925144"/>
          </a:xfrm>
        </p:spPr>
        <p:txBody>
          <a:bodyPr>
            <a:normAutofit fontScale="92500" lnSpcReduction="10000"/>
          </a:bodyPr>
          <a:lstStyle/>
          <a:p>
            <a:r>
              <a:rPr lang="pl-PL" dirty="0" smtClean="0"/>
              <a:t>(…) A może zamiast dowodzić na wysokim poziomie ogólności, że urzędnik to bezduszny przedstawiciel państwowego „świata ciemności” i jako taki z zasady musi czynić tylko zło, pokazać, gdzie działanie administracji należałoby faktycznie ulepszyć. Na przykład jak zmusić ustawodawców i urzędy do tego, by nie zmieniały tak często przepisów albo przynajmniej nim to zrobią, sprawdziły, jak wpływają one na życie ludzi (a w tym i przedsiębiorców). Ale droga do tego nie wiedzie przez mniej regulacji, lecz przez regulacje lepsze, podejmowane w interesie ogółu społeczeństwa, a nie grup interesu i lobbystów.</a:t>
            </a:r>
            <a:endParaRPr lang="pl-PL" dirty="0"/>
          </a:p>
        </p:txBody>
      </p:sp>
      <p:sp>
        <p:nvSpPr>
          <p:cNvPr id="4" name="Tytuł 1"/>
          <p:cNvSpPr>
            <a:spLocks noGrp="1"/>
          </p:cNvSpPr>
          <p:nvPr>
            <p:ph type="title"/>
          </p:nvPr>
        </p:nvSpPr>
        <p:spPr>
          <a:xfrm>
            <a:off x="179512" y="274638"/>
            <a:ext cx="850728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600200"/>
            <a:ext cx="8435280" cy="4997152"/>
          </a:xfrm>
        </p:spPr>
        <p:txBody>
          <a:bodyPr>
            <a:normAutofit lnSpcReduction="10000"/>
          </a:bodyPr>
          <a:lstStyle/>
          <a:p>
            <a:r>
              <a:rPr lang="pl-PL" dirty="0" smtClean="0"/>
              <a:t>Studenci Uniwersytetu Wrocławskiego czy publicyści czołowych polskich tytułów instynktownie ustawiający się na pozycjach mocno liberalnych szczególnie nie dziwią. Są przecież odbiciem poglądów większej części polskiego społeczeństwa. Gdy w maju ubiegłego roku zapytaliśmy (wspólnie z Homo </a:t>
            </a:r>
            <a:r>
              <a:rPr lang="pl-PL" dirty="0" err="1" smtClean="0"/>
              <a:t>Homini</a:t>
            </a:r>
            <a:r>
              <a:rPr lang="pl-PL" dirty="0" smtClean="0"/>
              <a:t>) o poglądy gospodarcze Polaków, wyniki były jednoznaczne. 52 proc. z nas uważa, że najlepszym sposobem na walkę z bezrobociem są obniżki podatków. Wśród najmłodszych respondentów między 18. a 34. rokiem życia ten odsetek sięga nawet 70 proc. </a:t>
            </a:r>
          </a:p>
        </p:txBody>
      </p:sp>
      <p:sp>
        <p:nvSpPr>
          <p:cNvPr id="4" name="Tytuł 1"/>
          <p:cNvSpPr>
            <a:spLocks noGrp="1"/>
          </p:cNvSpPr>
          <p:nvPr>
            <p:ph type="title"/>
          </p:nvPr>
        </p:nvSpPr>
        <p:spPr>
          <a:xfrm>
            <a:off x="179512" y="274638"/>
            <a:ext cx="850728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51520" y="1600200"/>
            <a:ext cx="8640960" cy="4997152"/>
          </a:xfrm>
        </p:spPr>
        <p:txBody>
          <a:bodyPr>
            <a:normAutofit fontScale="92500" lnSpcReduction="10000"/>
          </a:bodyPr>
          <a:lstStyle/>
          <a:p>
            <a:r>
              <a:rPr lang="pl-PL" dirty="0" smtClean="0"/>
              <a:t>Duże zaufanie do niewidzialnej ręki rynku widać również na wielu innych polach. Żyjemy w kraju, w którym ceny mieszkań są od lat horrendalnie wysokie i absolutnie niedopasowane do parytetu siły nabywczej społeczeństwa. Zmusza to Polaków do wiązania sobie u nogi ciężkiej kuli w postaci ogromnego (w stosunku do zarobków) kredytu rozłożonego na wiele lat. Sytuacja to z punktu widzenia całej gospodarki mocno problematyczna. Bo człowiek zadłużony na wiele lat ogranicza swoją strukturę konsumpcji i nie napędza popytu wewnętrznego. W wypadku utraty pracy wpada w spiralę zadłużenia. </a:t>
            </a:r>
          </a:p>
          <a:p>
            <a:endParaRPr lang="pl-PL" dirty="0"/>
          </a:p>
        </p:txBody>
      </p:sp>
      <p:sp>
        <p:nvSpPr>
          <p:cNvPr id="4" name="Tytuł 1"/>
          <p:cNvSpPr>
            <a:spLocks noGrp="1"/>
          </p:cNvSpPr>
          <p:nvPr>
            <p:ph type="title"/>
          </p:nvPr>
        </p:nvSpPr>
        <p:spPr>
          <a:xfrm>
            <a:off x="179512" y="274638"/>
            <a:ext cx="850728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lnSpcReduction="10000"/>
          </a:bodyPr>
          <a:lstStyle/>
          <a:p>
            <a:r>
              <a:rPr lang="pl-PL" dirty="0" smtClean="0"/>
              <a:t>To z kolei kiepska wiadomość dla banków, które tych pożyczek udzieliły. Drogie mieszkania to również zła wiadomość dla polskich miast, które są (lub będą) w związku z tym trawione całą masą plag (od powstawania gett biedy i bogactwa po rozlewanie się metropolii na obrzeżach i komunikacyjny paraliż). Jednocześnie mówienie o interwencji na rynku mieszkaniowym jest jednak w liberalnej Polsce tematem tabu. </a:t>
            </a:r>
            <a:endParaRPr lang="pl-PL" dirty="0"/>
          </a:p>
        </p:txBody>
      </p:sp>
      <p:sp>
        <p:nvSpPr>
          <p:cNvPr id="4" name="Tytuł 1"/>
          <p:cNvSpPr>
            <a:spLocks noGrp="1"/>
          </p:cNvSpPr>
          <p:nvPr>
            <p:ph type="title"/>
          </p:nvPr>
        </p:nvSpPr>
        <p:spPr>
          <a:xfrm>
            <a:off x="179512" y="274638"/>
            <a:ext cx="850728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0" y="1600200"/>
            <a:ext cx="8892480" cy="4925144"/>
          </a:xfrm>
        </p:spPr>
        <p:txBody>
          <a:bodyPr>
            <a:normAutofit fontScale="92500" lnSpcReduction="10000"/>
          </a:bodyPr>
          <a:lstStyle/>
          <a:p>
            <a:r>
              <a:rPr lang="pl-PL" dirty="0" smtClean="0"/>
              <a:t>Związkowcy to jeden z ulubionych chłopców do bicia. Kolejne sondaże opinii publicznej pokazują, że organizacji pracobiorców nie lubimy i nie szanujemy. Związki są zresztą na wymarciu. O ile w 1991 r. przynależność do „Solidarności” albo OPZZ deklarowało 19 proc. Polaków, o tyle dziś ten odsetek spadł do 6 proc. Zdaniem liberałów to dobra wiadomość. Na poparcie tezy o szkodliwej roli związków można zawsze pokazać przykłady Grecji, Hiszpanii czy Włoch, gdzie broniące swoich interesów grupy pracobiorców blokują reformy i tylko przedłużają kryzys zadłużeniowy, w którym tkwi południe Europy. </a:t>
            </a:r>
          </a:p>
          <a:p>
            <a:endParaRPr lang="pl-PL" dirty="0" smtClean="0"/>
          </a:p>
          <a:p>
            <a:endParaRPr lang="pl-PL" dirty="0"/>
          </a:p>
        </p:txBody>
      </p:sp>
      <p:sp>
        <p:nvSpPr>
          <p:cNvPr id="4" name="Tytuł 1"/>
          <p:cNvSpPr>
            <a:spLocks noGrp="1"/>
          </p:cNvSpPr>
          <p:nvPr>
            <p:ph type="title"/>
          </p:nvPr>
        </p:nvSpPr>
        <p:spPr>
          <a:xfrm>
            <a:off x="251520" y="274638"/>
            <a:ext cx="8435280"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600200"/>
            <a:ext cx="8435280" cy="4925144"/>
          </a:xfrm>
        </p:spPr>
        <p:txBody>
          <a:bodyPr>
            <a:normAutofit fontScale="92500" lnSpcReduction="20000"/>
          </a:bodyPr>
          <a:lstStyle/>
          <a:p>
            <a:r>
              <a:rPr lang="pl-PL" dirty="0" smtClean="0"/>
              <a:t>To jednak tylko część prawdy. Można bowiem równie dobrze wskazać na kraje takie jak Niemcy, gdzie </a:t>
            </a:r>
            <a:r>
              <a:rPr lang="pl-PL" dirty="0" err="1" smtClean="0"/>
              <a:t>uzwiązkowienie</a:t>
            </a:r>
            <a:r>
              <a:rPr lang="pl-PL" dirty="0" smtClean="0"/>
              <a:t> sięga 25 proc. zatrudnionych (i nie ogranicza się do sektora przemysłowego), a jednocześnie gospodarka rozwija się w przyzwoitym tempie. Dzieje się tak dlatego, że związkowcy nie muszą tam wcale strajkować. Według OECD strajków jest tam sześć razy mniej niż w USA, 20 razy mniej niż we Włoszech i 35 razy mniej niż w Hiszpanii. Czyli z grubsza tyle, ile w </a:t>
            </a:r>
            <a:r>
              <a:rPr lang="pl-PL" dirty="0" err="1" smtClean="0"/>
              <a:t>nieuzwiązkowionej</a:t>
            </a:r>
            <a:r>
              <a:rPr lang="pl-PL" dirty="0" smtClean="0"/>
              <a:t> Polsce. W Niemczech wykształcił się po prostu skuteczny system negocjacji taryfowych. Oparty na wzajemnym zaufaniu pracodawców i pracobiorców. </a:t>
            </a:r>
            <a:endParaRPr lang="pl-PL" dirty="0"/>
          </a:p>
        </p:txBody>
      </p:sp>
      <p:sp>
        <p:nvSpPr>
          <p:cNvPr id="4" name="Tytuł 1"/>
          <p:cNvSpPr>
            <a:spLocks noGrp="1"/>
          </p:cNvSpPr>
          <p:nvPr>
            <p:ph type="title"/>
          </p:nvPr>
        </p:nvSpPr>
        <p:spPr>
          <a:xfrm>
            <a:off x="251520" y="260648"/>
            <a:ext cx="8686800"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600200"/>
            <a:ext cx="8229600" cy="4781128"/>
          </a:xfrm>
        </p:spPr>
        <p:txBody>
          <a:bodyPr>
            <a:normAutofit lnSpcReduction="10000"/>
          </a:bodyPr>
          <a:lstStyle/>
          <a:p>
            <a:r>
              <a:rPr lang="pl-PL" dirty="0" smtClean="0"/>
              <a:t>Polak najchętniej wpuściłby też wolny rynek do takich zmurszałych „molochów” jak PKP, ochrona zdrowia, uczelnie wyższe, teatry i muzea. Niech konkurują, niech zarabiają na siebie i pokażą, na co je stać (…). Ale tylko ideologiczny ślepiec nie dostrzeże tego, że wprowadzenie logiki wolnorynkowej do ochrony zdrowia, szkolnictwa czy transportu musi przynieść również negatywne skutki (…) pierwszą decyzją menedżera PKP kierowanego logiką rynku będzie likwidacja nierentownych połączeń. </a:t>
            </a:r>
          </a:p>
        </p:txBody>
      </p:sp>
      <p:sp>
        <p:nvSpPr>
          <p:cNvPr id="4" name="Tytuł 1"/>
          <p:cNvSpPr>
            <a:spLocks noGrp="1"/>
          </p:cNvSpPr>
          <p:nvPr>
            <p:ph type="title"/>
          </p:nvPr>
        </p:nvSpPr>
        <p:spPr>
          <a:xfrm>
            <a:off x="179512" y="274638"/>
            <a:ext cx="850728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51520" y="1600200"/>
            <a:ext cx="8640960" cy="5257800"/>
          </a:xfrm>
        </p:spPr>
        <p:txBody>
          <a:bodyPr>
            <a:normAutofit fontScale="92500" lnSpcReduction="10000"/>
          </a:bodyPr>
          <a:lstStyle/>
          <a:p>
            <a:r>
              <a:rPr lang="pl-PL" dirty="0" smtClean="0"/>
              <a:t>Poprawi to oczywiście bilans spółki. Ale co z ludźmi, którzy tą linią dojeżdżali do pracy? Oczywiście ich los nie wlicza się już w rachunek zysków i strat takiego przedsiębiorstwa. Ale w rachunek zysków i strat spółki o nazwie Rzeczpospolita Polska (którego udziałowcami jesteśmy my wszyscy) już tak. A straty będą takie, że ludzie odcięci od połączenia kolejowego stracą mobilność, a przez to będą mieli dużo mniejsze szanse na znalezienie pracy. A to z kolei strata dla PKB, konieczność łożenia na ich zasiłki oraz większe prawdopodobieństwo korzystania z publicznej opieki zdrowotnej. Nie mówiąc już o stratach kapitału społecznego.</a:t>
            </a:r>
          </a:p>
          <a:p>
            <a:endParaRPr lang="pl-PL" dirty="0"/>
          </a:p>
        </p:txBody>
      </p:sp>
      <p:sp>
        <p:nvSpPr>
          <p:cNvPr id="4" name="Tytuł 1"/>
          <p:cNvSpPr>
            <a:spLocks noGrp="1"/>
          </p:cNvSpPr>
          <p:nvPr>
            <p:ph type="title"/>
          </p:nvPr>
        </p:nvSpPr>
        <p:spPr>
          <a:xfrm>
            <a:off x="251520" y="274638"/>
            <a:ext cx="8435280"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51520" y="1600200"/>
            <a:ext cx="8435280" cy="4525963"/>
          </a:xfrm>
        </p:spPr>
        <p:txBody>
          <a:bodyPr>
            <a:normAutofit fontScale="92500" lnSpcReduction="10000"/>
          </a:bodyPr>
          <a:lstStyle/>
          <a:p>
            <a:r>
              <a:rPr lang="pl-PL" dirty="0" smtClean="0"/>
              <a:t>(…)  dominacja liberalnego dyskursu w polskim życiu publicznym ma jeszcze jeden daleko idący negatywny skutek. Niszczy kapitał społeczny i zaufanie, którego i tak jest w naszym kraju mało. Dowody, że tak jest, dają już nawet przedstawiciele obozu konserwatywnego. Na przykład amerykański filozof z Uniwersytetu Harvarda Michael </a:t>
            </a:r>
            <a:r>
              <a:rPr lang="pl-PL" dirty="0" err="1" smtClean="0"/>
              <a:t>Sandel</a:t>
            </a:r>
            <a:r>
              <a:rPr lang="pl-PL" dirty="0" smtClean="0"/>
              <a:t>. W wydanej właśnie w Polsce książce „Czego nie można kupić za pieniądze” gorąco przeciwstawia się wizji społeczeństwa, w którym dominuje podejście wolnorynkowe. </a:t>
            </a:r>
          </a:p>
        </p:txBody>
      </p:sp>
      <p:sp>
        <p:nvSpPr>
          <p:cNvPr id="4" name="Tytuł 1"/>
          <p:cNvSpPr>
            <a:spLocks noGrp="1"/>
          </p:cNvSpPr>
          <p:nvPr>
            <p:ph type="title"/>
          </p:nvPr>
        </p:nvSpPr>
        <p:spPr>
          <a:xfrm>
            <a:off x="179512" y="274638"/>
            <a:ext cx="850728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a:bodyPr>
          <a:lstStyle/>
          <a:p>
            <a:r>
              <a:rPr lang="pl-PL" dirty="0" smtClean="0"/>
              <a:t>I robi to z przyczyn jak najbardziej praktycznych, twierdząc, że większości społeczeństwa się to nie opłaca. „Z pozoru postulat, by wszystko miało swoją cenę i było poddane rynkowej logice, jest sensowny. Przecież nic tak jak rynek nie zapewnia optymalnej alokacji zasobów. To jednak nie jest takie proste” – pisze </a:t>
            </a:r>
            <a:r>
              <a:rPr lang="pl-PL" dirty="0" err="1" smtClean="0"/>
              <a:t>Sandel</a:t>
            </a:r>
            <a:r>
              <a:rPr lang="pl-PL" dirty="0" smtClean="0"/>
              <a:t>. </a:t>
            </a:r>
            <a:endParaRPr lang="pl-PL" dirty="0"/>
          </a:p>
        </p:txBody>
      </p:sp>
      <p:sp>
        <p:nvSpPr>
          <p:cNvPr id="4" name="Tytuł 1"/>
          <p:cNvSpPr>
            <a:spLocks noGrp="1"/>
          </p:cNvSpPr>
          <p:nvPr>
            <p:ph type="title"/>
          </p:nvPr>
        </p:nvSpPr>
        <p:spPr>
          <a:xfrm>
            <a:off x="179512" y="274638"/>
            <a:ext cx="850728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lnSpcReduction="10000"/>
          </a:bodyPr>
          <a:lstStyle/>
          <a:p>
            <a:r>
              <a:rPr lang="pl-PL" dirty="0" smtClean="0"/>
              <a:t>Bo „gdyby przewaga osób zamożnych sprowadzała się do możliwości kupowania jachtów, sportowych samochodów i drogich wakacji, to nierówności w dochodach nie miałyby większego znaczenia. Jeżeli jednak za pieniądze można kupić coraz więcej – wpływy polityczne, dobrą opiekę zdrowotną, mieszkanie w bezpiecznej okolicy (a nie w dzielnicy z wysoką przestępczością), dostęp do elitarnych szkół – to kwestie różnic majątkowych wysuwają się na pierwszy plan.</a:t>
            </a:r>
            <a:endParaRPr lang="pl-PL" dirty="0"/>
          </a:p>
        </p:txBody>
      </p:sp>
      <p:sp>
        <p:nvSpPr>
          <p:cNvPr id="4" name="Tytuł 1"/>
          <p:cNvSpPr>
            <a:spLocks noGrp="1"/>
          </p:cNvSpPr>
          <p:nvPr>
            <p:ph type="title"/>
          </p:nvPr>
        </p:nvSpPr>
        <p:spPr>
          <a:xfrm>
            <a:off x="179512" y="274638"/>
            <a:ext cx="850728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a:bodyPr>
          <a:lstStyle/>
          <a:p>
            <a:r>
              <a:rPr lang="pl-PL" dirty="0" smtClean="0"/>
              <a:t>Bo gdy wszystko, co dobre, można kupić albo sprzedać, to posiadanie pieniędzy jest rzeczą ważną. Bo im większa rola pieniądza, tym głębsze podziały wewnątrz społeczeństwa”. A te się per saldo społeczeństwu nie opłacają. Podobnych argumentów używa wpływowy wydawca konserwatywnego niemieckiego dziennika „</a:t>
            </a:r>
            <a:r>
              <a:rPr lang="pl-PL" dirty="0" err="1" smtClean="0"/>
              <a:t>Frankfurter</a:t>
            </a:r>
            <a:r>
              <a:rPr lang="pl-PL" dirty="0" smtClean="0"/>
              <a:t> </a:t>
            </a:r>
            <a:r>
              <a:rPr lang="pl-PL" dirty="0" err="1" smtClean="0"/>
              <a:t>Allgemeine</a:t>
            </a:r>
            <a:r>
              <a:rPr lang="pl-PL" dirty="0" smtClean="0"/>
              <a:t> </a:t>
            </a:r>
            <a:r>
              <a:rPr lang="pl-PL" dirty="0" err="1" smtClean="0"/>
              <a:t>Zeitung</a:t>
            </a:r>
            <a:r>
              <a:rPr lang="pl-PL" dirty="0" smtClean="0"/>
              <a:t>” Frank </a:t>
            </a:r>
            <a:r>
              <a:rPr lang="pl-PL" dirty="0" err="1" smtClean="0"/>
              <a:t>Schirrmacher</a:t>
            </a:r>
            <a:r>
              <a:rPr lang="pl-PL" dirty="0" smtClean="0"/>
              <a:t>. </a:t>
            </a:r>
            <a:endParaRPr lang="pl-PL" dirty="0"/>
          </a:p>
        </p:txBody>
      </p:sp>
      <p:sp>
        <p:nvSpPr>
          <p:cNvPr id="4" name="Tytuł 1"/>
          <p:cNvSpPr>
            <a:spLocks noGrp="1"/>
          </p:cNvSpPr>
          <p:nvPr>
            <p:ph type="title"/>
          </p:nvPr>
        </p:nvSpPr>
        <p:spPr>
          <a:xfrm>
            <a:off x="179512" y="274638"/>
            <a:ext cx="850728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51520" y="1600200"/>
            <a:ext cx="8640960" cy="4997152"/>
          </a:xfrm>
        </p:spPr>
        <p:txBody>
          <a:bodyPr>
            <a:normAutofit/>
          </a:bodyPr>
          <a:lstStyle/>
          <a:p>
            <a:r>
              <a:rPr lang="pl-PL" dirty="0" smtClean="0"/>
              <a:t>„Czas na chwilę szczerości. Nikt, ale to absolutnie nikt nie wierzy w wolny rynek. Ani Republikanie, ani </a:t>
            </a:r>
            <a:r>
              <a:rPr lang="pl-PL" dirty="0" err="1" smtClean="0"/>
              <a:t>libertarianie</a:t>
            </a:r>
            <a:r>
              <a:rPr lang="pl-PL" dirty="0" smtClean="0"/>
              <a:t>, ani »Wall Street </a:t>
            </a:r>
            <a:r>
              <a:rPr lang="pl-PL" dirty="0" err="1" smtClean="0"/>
              <a:t>Journal</a:t>
            </a:r>
            <a:r>
              <a:rPr lang="pl-PL" dirty="0" smtClean="0"/>
              <a:t>«” – uważa </a:t>
            </a:r>
            <a:r>
              <a:rPr lang="pl-PL" dirty="0" err="1" smtClean="0"/>
              <a:t>Ian</a:t>
            </a:r>
            <a:r>
              <a:rPr lang="pl-PL" dirty="0" smtClean="0"/>
              <a:t> Fletcher, amerykański ekonomista i autor książki „</a:t>
            </a:r>
            <a:r>
              <a:rPr lang="pl-PL" dirty="0" err="1" smtClean="0"/>
              <a:t>Free</a:t>
            </a:r>
            <a:r>
              <a:rPr lang="pl-PL" dirty="0" smtClean="0"/>
              <a:t> Trade </a:t>
            </a:r>
            <a:r>
              <a:rPr lang="pl-PL" dirty="0" err="1" smtClean="0"/>
              <a:t>Doesn’t</a:t>
            </a:r>
            <a:r>
              <a:rPr lang="pl-PL" dirty="0" smtClean="0"/>
              <a:t> </a:t>
            </a:r>
            <a:r>
              <a:rPr lang="pl-PL" dirty="0" err="1" smtClean="0"/>
              <a:t>Work</a:t>
            </a:r>
            <a:r>
              <a:rPr lang="pl-PL" dirty="0" smtClean="0"/>
              <a:t>: </a:t>
            </a:r>
            <a:r>
              <a:rPr lang="pl-PL" dirty="0" err="1" smtClean="0"/>
              <a:t>What</a:t>
            </a:r>
            <a:r>
              <a:rPr lang="pl-PL" dirty="0" smtClean="0"/>
              <a:t> </a:t>
            </a:r>
            <a:r>
              <a:rPr lang="pl-PL" dirty="0" err="1" smtClean="0"/>
              <a:t>Should</a:t>
            </a:r>
            <a:r>
              <a:rPr lang="pl-PL" dirty="0" smtClean="0"/>
              <a:t> </a:t>
            </a:r>
            <a:r>
              <a:rPr lang="pl-PL" dirty="0" err="1" smtClean="0"/>
              <a:t>Replace</a:t>
            </a:r>
            <a:r>
              <a:rPr lang="pl-PL" dirty="0" smtClean="0"/>
              <a:t> </a:t>
            </a:r>
            <a:r>
              <a:rPr lang="pl-PL" dirty="0" err="1" smtClean="0"/>
              <a:t>It</a:t>
            </a:r>
            <a:r>
              <a:rPr lang="pl-PL" dirty="0" smtClean="0"/>
              <a:t> and </a:t>
            </a:r>
            <a:r>
              <a:rPr lang="pl-PL" dirty="0" err="1" smtClean="0"/>
              <a:t>Why</a:t>
            </a:r>
            <a:r>
              <a:rPr lang="pl-PL" dirty="0" smtClean="0"/>
              <a:t>” (…)</a:t>
            </a:r>
          </a:p>
          <a:p>
            <a:r>
              <a:rPr lang="pl-PL" dirty="0" smtClean="0"/>
              <a:t>(…) przedsiębiorcy nienawidzą konkurencyjnych rynków jak plagi. A sposoby na ucieczkę z takiego rynku to jeden z głównych tematów, o których uczą w amerykańskich szkołach biznesu”. </a:t>
            </a:r>
          </a:p>
          <a:p>
            <a:endParaRPr lang="pl-PL" dirty="0"/>
          </a:p>
        </p:txBody>
      </p:sp>
      <p:sp>
        <p:nvSpPr>
          <p:cNvPr id="4" name="Tytuł 1"/>
          <p:cNvSpPr>
            <a:spLocks noGrp="1"/>
          </p:cNvSpPr>
          <p:nvPr>
            <p:ph type="title"/>
          </p:nvPr>
        </p:nvSpPr>
        <p:spPr>
          <a:xfrm>
            <a:off x="251520" y="274638"/>
            <a:ext cx="8435280"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fontScale="92500" lnSpcReduction="10000"/>
          </a:bodyPr>
          <a:lstStyle/>
          <a:p>
            <a:r>
              <a:rPr lang="pl-PL" dirty="0" smtClean="0"/>
              <a:t>Podobnie uważa koreański ekonomista z Cambridge Ha </a:t>
            </a:r>
            <a:r>
              <a:rPr lang="pl-PL" dirty="0" err="1" smtClean="0"/>
              <a:t>Joon</a:t>
            </a:r>
            <a:r>
              <a:rPr lang="pl-PL" dirty="0" smtClean="0"/>
              <a:t> </a:t>
            </a:r>
            <a:r>
              <a:rPr lang="pl-PL" dirty="0" err="1" smtClean="0"/>
              <a:t>Chang</a:t>
            </a:r>
            <a:r>
              <a:rPr lang="pl-PL" dirty="0" smtClean="0"/>
              <a:t>. „Wolny rynek nie istnieje. Zawsze jest odbiciem jakiegoś układu sił. Ci, którym się ten układ podoba, zawzięcie go bronią. Ot, i cały wolny rynek” – dowodzi. Ci wszyscy autorzy nie są lewicowymi odszczepieńcami. Wiara w to, że im więcej wolności gospodarczej, tym lepiej, opuszcza nawet mieszkańców kolebki liberalizmu – USA. O ile w 2000 r. w leseferyzm wierzyło 80 proc. Amerykanów, o tyle dziś to przekonanie kształtuje się na poziomie poniżej 60 proc.</a:t>
            </a:r>
          </a:p>
          <a:p>
            <a:endParaRPr lang="pl-PL" dirty="0"/>
          </a:p>
        </p:txBody>
      </p:sp>
      <p:sp>
        <p:nvSpPr>
          <p:cNvPr id="4" name="Tytuł 1"/>
          <p:cNvSpPr>
            <a:spLocks noGrp="1"/>
          </p:cNvSpPr>
          <p:nvPr>
            <p:ph type="title"/>
          </p:nvPr>
        </p:nvSpPr>
        <p:spPr>
          <a:xfrm>
            <a:off x="179512" y="274638"/>
            <a:ext cx="850728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51520" y="1600200"/>
            <a:ext cx="8640960" cy="5257800"/>
          </a:xfrm>
        </p:spPr>
        <p:txBody>
          <a:bodyPr>
            <a:normAutofit fontScale="85000" lnSpcReduction="10000"/>
          </a:bodyPr>
          <a:lstStyle/>
          <a:p>
            <a:r>
              <a:rPr lang="pl-PL" dirty="0" smtClean="0"/>
              <a:t>(…) zwolennikiem wolności gospodarczej być niezwykle łatwo. Cóż bowiem prostszego niż głosić, że jest się za obniżeniem podatków, waleniem w tępych i pełnych złej woli urzędników, nauczycieli czy związkowców? Przykładów ma się zawsze pod ręką zatrzęsienie (…) Argumenty kwestionujące prymat wolnego rynku są już dużo trudniejsze. Trudno przekonywać zdrowego i prężnego mężczyznę, że powinien się zrzucać na lekarza dla nieznajomego grubasa z nadciśnieniem (czemu nie chodził na siłownię?!), bezrobotną albo na przedszkole dla dzieciaków z sąsiedztwa (chcieli mieć dzieci, to niech płacą!). Trzeba poświęcić chwilę, by pokazać mu, że ta społeczna solidarność może mu się opłacać. I że społeczeństwo – wbrew słynnym słowom Margaret Thatcher – jednak istnieje.</a:t>
            </a:r>
          </a:p>
          <a:p>
            <a:endParaRPr lang="pl-PL" dirty="0" smtClean="0"/>
          </a:p>
          <a:p>
            <a:endParaRPr lang="pl-PL" dirty="0"/>
          </a:p>
        </p:txBody>
      </p:sp>
      <p:sp>
        <p:nvSpPr>
          <p:cNvPr id="4" name="Tytuł 1"/>
          <p:cNvSpPr>
            <a:spLocks noGrp="1"/>
          </p:cNvSpPr>
          <p:nvPr>
            <p:ph type="title"/>
          </p:nvPr>
        </p:nvSpPr>
        <p:spPr>
          <a:xfrm>
            <a:off x="179512" y="274638"/>
            <a:ext cx="850728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51520" y="1600200"/>
            <a:ext cx="8640960" cy="4997152"/>
          </a:xfrm>
        </p:spPr>
        <p:txBody>
          <a:bodyPr>
            <a:normAutofit fontScale="92500" lnSpcReduction="10000"/>
          </a:bodyPr>
          <a:lstStyle/>
          <a:p>
            <a:r>
              <a:rPr lang="pl-PL" dirty="0" smtClean="0"/>
              <a:t>Kiedyś jeden z czołowych liberalnych publicystów przekonywał, że gdyby klasycy liberalizmu w stylu Adama Smitha czy Friedricha von </a:t>
            </a:r>
            <a:r>
              <a:rPr lang="pl-PL" dirty="0" err="1" smtClean="0"/>
              <a:t>Hayeka</a:t>
            </a:r>
            <a:r>
              <a:rPr lang="pl-PL" dirty="0" smtClean="0"/>
              <a:t> spojrzeli na to, co się dzieje w Polsce, złapaliby się za głowę. Tyle że nie z powodu zbyt małej ilości wolnego rynku w naszym kraju. Odwrotnie. Znając twórczość i biografie obu myślicieli, można przypuszczać, że </a:t>
            </a:r>
            <a:r>
              <a:rPr lang="pl-PL" dirty="0" err="1" smtClean="0"/>
              <a:t>Hayekowi</a:t>
            </a:r>
            <a:r>
              <a:rPr lang="pl-PL" dirty="0" smtClean="0"/>
              <a:t> niezbyt by się w Polsce podobało. W końcu autor „Drogi do zniewolenia”, który większą część życia przepracował na państwowych posadach, byłby zniesmaczony pogardą, jaką większość liberałów otacza pracowników sektora publicznego. </a:t>
            </a:r>
            <a:endParaRPr lang="pl-PL" dirty="0"/>
          </a:p>
        </p:txBody>
      </p:sp>
      <p:sp>
        <p:nvSpPr>
          <p:cNvPr id="4" name="Tytuł 1"/>
          <p:cNvSpPr>
            <a:spLocks noGrp="1"/>
          </p:cNvSpPr>
          <p:nvPr>
            <p:ph type="title"/>
          </p:nvPr>
        </p:nvSpPr>
        <p:spPr>
          <a:xfrm>
            <a:off x="179512" y="274638"/>
            <a:ext cx="8507288"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51520" y="1600200"/>
            <a:ext cx="8640960" cy="5069160"/>
          </a:xfrm>
        </p:spPr>
        <p:txBody>
          <a:bodyPr>
            <a:normAutofit fontScale="55000" lnSpcReduction="20000"/>
          </a:bodyPr>
          <a:lstStyle/>
          <a:p>
            <a:r>
              <a:rPr lang="pl-PL" sz="4500" dirty="0" smtClean="0"/>
              <a:t>Adam Smith (…) był zdeklarowanym zwolennikiem wolnego rynku. Ale głosił, że nie zadziała on bez dążenia do równowagi i sprawiedliwości społecznej. Jego „niewidzialna ręka” nie miała być tylko zasłoną, za pomocą której najsilniejsi i najbogatsi mogą realizować swoje interesy, nie oglądając się na nikogo. Przeciwnie, powinna zabezpieczać ekonomicznych aktorów zarówno przed zbytnią ingerencją rządów, jak i tworzeniem się monopoli, wymykaniem się rynków spod kontroli i przerzucaniem przez najbogatszych kosztów działalności na resztę społeczeństwa. Może więc warto wrócić do prawdziwego dorobku starego mistrza?</a:t>
            </a:r>
            <a:endParaRPr lang="pl-PL" sz="2200" dirty="0" smtClean="0"/>
          </a:p>
          <a:p>
            <a:r>
              <a:rPr lang="pl-PL" sz="2200" dirty="0" smtClean="0"/>
              <a:t>Rafał Woś</a:t>
            </a:r>
          </a:p>
          <a:p>
            <a:r>
              <a:rPr lang="pl-PL" sz="2200" b="1" dirty="0" smtClean="0"/>
              <a:t>Źródło: Dziennik Gazeta Prawna,  23.02.2013</a:t>
            </a:r>
          </a:p>
          <a:p>
            <a:endParaRPr lang="pl-PL" dirty="0"/>
          </a:p>
        </p:txBody>
      </p:sp>
      <p:sp>
        <p:nvSpPr>
          <p:cNvPr id="4" name="Tytuł 1"/>
          <p:cNvSpPr>
            <a:spLocks noGrp="1"/>
          </p:cNvSpPr>
          <p:nvPr>
            <p:ph type="title"/>
          </p:nvPr>
        </p:nvSpPr>
        <p:spPr>
          <a:xfrm>
            <a:off x="251520" y="274638"/>
            <a:ext cx="8435280" cy="1143000"/>
          </a:xfrm>
        </p:spPr>
        <p:txBody>
          <a:bodyPr>
            <a:noAutofit/>
          </a:bodyPr>
          <a:lstStyle/>
          <a:p>
            <a:r>
              <a:rPr lang="pl-PL" sz="3200" b="1" dirty="0" smtClean="0"/>
              <a:t>Nauczyciele to darmozjady, a bezrobotni to nieudacznicy. Polacy są liberałami?, </a:t>
            </a:r>
            <a:r>
              <a:rPr lang="pl-PL" sz="3200" b="1" dirty="0" err="1" smtClean="0"/>
              <a:t>cd</a:t>
            </a:r>
            <a:r>
              <a:rPr lang="pl-PL" sz="3200" b="1" dirty="0" smtClean="0"/>
              <a:t>. </a:t>
            </a:r>
            <a:endParaRPr lang="pl-PL"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pl-PL" dirty="0" smtClean="0"/>
              <a:t>Komentarze? Uwagi?</a:t>
            </a:r>
            <a:endParaRPr lang="pl-PL" dirty="0"/>
          </a:p>
        </p:txBody>
      </p:sp>
      <p:sp>
        <p:nvSpPr>
          <p:cNvPr id="5" name="Symbol zastępczy tekstu 4"/>
          <p:cNvSpPr>
            <a:spLocks noGrp="1"/>
          </p:cNvSpPr>
          <p:nvPr>
            <p:ph type="body" idx="1"/>
          </p:nvPr>
        </p:nvSpPr>
        <p:spPr/>
        <p:txBody>
          <a:bodyPr/>
          <a:lstStyle/>
          <a:p>
            <a:endParaRPr lang="pl-PL"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481328"/>
            <a:ext cx="8435280" cy="4525963"/>
          </a:xfrm>
        </p:spPr>
        <p:txBody>
          <a:bodyPr>
            <a:normAutofit/>
          </a:bodyPr>
          <a:lstStyle/>
          <a:p>
            <a:r>
              <a:rPr lang="pl-PL" dirty="0" smtClean="0"/>
              <a:t>Przedstawić organizację i zasady działania  administracji publicznej  oraz stojące przed nią wyzwania rozwojowe</a:t>
            </a:r>
          </a:p>
          <a:p>
            <a:r>
              <a:rPr lang="pl-PL" dirty="0" smtClean="0"/>
              <a:t>Dostarczyć wiedzy i narzędzi do oceny sektora publicznego w gospodarce oraz </a:t>
            </a:r>
          </a:p>
          <a:p>
            <a:r>
              <a:rPr lang="pl-PL" dirty="0" smtClean="0"/>
              <a:t>Zdiagnozować  kondycję  sektora publicznego w Polsce z odniesieniem do funkcjonowania sektora publicznego w innych państwach i systemach (ze szczególnym uwzględnieniem sektora ochrony zdrowia)</a:t>
            </a:r>
          </a:p>
        </p:txBody>
      </p:sp>
      <p:sp>
        <p:nvSpPr>
          <p:cNvPr id="2" name="Tytuł 1"/>
          <p:cNvSpPr>
            <a:spLocks noGrp="1"/>
          </p:cNvSpPr>
          <p:nvPr>
            <p:ph type="title"/>
          </p:nvPr>
        </p:nvSpPr>
        <p:spPr/>
        <p:txBody>
          <a:bodyPr/>
          <a:lstStyle/>
          <a:p>
            <a:r>
              <a:rPr lang="pl-PL" dirty="0" smtClean="0"/>
              <a:t>Cele </a:t>
            </a:r>
            <a:endParaRPr lang="pl-PL"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fontScale="92500" lnSpcReduction="20000"/>
          </a:bodyPr>
          <a:lstStyle/>
          <a:p>
            <a:r>
              <a:rPr lang="pl-PL" sz="2800" dirty="0" smtClean="0"/>
              <a:t>Zadania, organizacja i zasady działania  administracji publicznej </a:t>
            </a:r>
          </a:p>
          <a:p>
            <a:r>
              <a:rPr lang="pl-PL" sz="2800" dirty="0" smtClean="0"/>
              <a:t>Sektor publiczny w gospodarce: ewolucja, zakres </a:t>
            </a:r>
          </a:p>
          <a:p>
            <a:pPr marL="365760" lvl="1" indent="-256032">
              <a:spcBef>
                <a:spcPts val="400"/>
              </a:spcBef>
              <a:buSzPct val="68000"/>
              <a:buFont typeface="Wingdings 3"/>
              <a:buChar char=""/>
            </a:pPr>
            <a:r>
              <a:rPr lang="pl-PL" sz="2800" dirty="0" smtClean="0"/>
              <a:t>Efektywność sektora publicznego – ujęcie porównawcze </a:t>
            </a:r>
          </a:p>
          <a:p>
            <a:r>
              <a:rPr lang="pl-PL" sz="2800" dirty="0" smtClean="0"/>
              <a:t>Przedsiębiorstwa publiczne kontrolowane przez państwo:</a:t>
            </a:r>
          </a:p>
          <a:p>
            <a:pPr lvl="1"/>
            <a:r>
              <a:rPr lang="pl-PL" sz="2400" dirty="0" smtClean="0"/>
              <a:t>Historyczne i ekonomiczne znaczenie przedsiębiorstw publicznych </a:t>
            </a:r>
          </a:p>
          <a:p>
            <a:pPr lvl="1"/>
            <a:r>
              <a:rPr lang="pl-PL" sz="2400" dirty="0" smtClean="0"/>
              <a:t>Regulacje prawne dotyczące przedsiębiorstw publicznych  w UE i wybranych państwach </a:t>
            </a:r>
          </a:p>
          <a:p>
            <a:pPr lvl="1"/>
            <a:r>
              <a:rPr lang="pl-PL" sz="2400" dirty="0" smtClean="0"/>
              <a:t>Zadania publiczne oraz gospodarka finansowa przedsiębiorstwa publicznego </a:t>
            </a:r>
          </a:p>
          <a:p>
            <a:pPr lvl="1"/>
            <a:endParaRPr lang="pl-PL" sz="2800" dirty="0" smtClean="0"/>
          </a:p>
          <a:p>
            <a:endParaRPr lang="pl-PL" sz="2800" dirty="0"/>
          </a:p>
        </p:txBody>
      </p:sp>
      <p:sp>
        <p:nvSpPr>
          <p:cNvPr id="2" name="Tytuł 1"/>
          <p:cNvSpPr>
            <a:spLocks noGrp="1"/>
          </p:cNvSpPr>
          <p:nvPr>
            <p:ph type="title"/>
          </p:nvPr>
        </p:nvSpPr>
        <p:spPr/>
        <p:txBody>
          <a:bodyPr>
            <a:normAutofit fontScale="90000"/>
          </a:bodyPr>
          <a:lstStyle/>
          <a:p>
            <a:r>
              <a:rPr lang="pl-PL" dirty="0" smtClean="0"/>
              <a:t>Proponowane tematy (à la carte) </a:t>
            </a:r>
            <a:endParaRPr lang="pl-PL"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fontScale="85000" lnSpcReduction="20000"/>
          </a:bodyPr>
          <a:lstStyle/>
          <a:p>
            <a:pPr lvl="1"/>
            <a:r>
              <a:rPr lang="pl-PL" dirty="0" smtClean="0"/>
              <a:t>Nadzór nad przedsiębiorstwem publicznym</a:t>
            </a:r>
          </a:p>
          <a:p>
            <a:r>
              <a:rPr lang="pl-PL" dirty="0" smtClean="0"/>
              <a:t>Sektor ochrony zdrowia: wyzwania i strategie</a:t>
            </a:r>
          </a:p>
          <a:p>
            <a:r>
              <a:rPr lang="pl-PL" dirty="0" smtClean="0"/>
              <a:t>Bezpieczeństwo energetyczne UE i Polski </a:t>
            </a:r>
          </a:p>
          <a:p>
            <a:r>
              <a:rPr lang="pl-PL" dirty="0" smtClean="0"/>
              <a:t>Państwo jako aktor w czasach kryzysu i osłabienia gospodarczego</a:t>
            </a:r>
          </a:p>
          <a:p>
            <a:r>
              <a:rPr lang="pl-PL" i="1" dirty="0" err="1" smtClean="0"/>
              <a:t>Sovereign</a:t>
            </a:r>
            <a:r>
              <a:rPr lang="pl-PL" i="1" dirty="0" smtClean="0"/>
              <a:t> </a:t>
            </a:r>
            <a:r>
              <a:rPr lang="pl-PL" i="1" dirty="0" err="1" smtClean="0"/>
              <a:t>wealth</a:t>
            </a:r>
            <a:r>
              <a:rPr lang="pl-PL" i="1" dirty="0" smtClean="0"/>
              <a:t> </a:t>
            </a:r>
            <a:r>
              <a:rPr lang="pl-PL" i="1" dirty="0" err="1" smtClean="0"/>
              <a:t>funds</a:t>
            </a:r>
            <a:r>
              <a:rPr lang="pl-PL" dirty="0" smtClean="0"/>
              <a:t>: ich cele, potencjał, aktywność </a:t>
            </a:r>
          </a:p>
          <a:p>
            <a:r>
              <a:rPr lang="pl-PL" dirty="0" smtClean="0"/>
              <a:t>Państwo jako inwestor – chińskie inwestycje w różnych państwach i na różnych kontynentach </a:t>
            </a:r>
          </a:p>
          <a:p>
            <a:r>
              <a:rPr lang="pl-PL" dirty="0" smtClean="0"/>
              <a:t>Pozycja państwa narodowego w </a:t>
            </a:r>
            <a:r>
              <a:rPr lang="pl-PL" dirty="0" err="1" smtClean="0"/>
              <a:t>globalizującej</a:t>
            </a:r>
            <a:r>
              <a:rPr lang="pl-PL" dirty="0" smtClean="0"/>
              <a:t> się gospodarce  </a:t>
            </a:r>
          </a:p>
          <a:p>
            <a:r>
              <a:rPr lang="pl-PL" dirty="0" smtClean="0"/>
              <a:t>Nowe zarządzanie publiczne</a:t>
            </a:r>
          </a:p>
          <a:p>
            <a:r>
              <a:rPr lang="pl-PL" dirty="0" smtClean="0"/>
              <a:t>Przedsiębiorstwo społeczne i przedsiębiorczość społeczna  w krajach UE i w Polsce</a:t>
            </a:r>
          </a:p>
        </p:txBody>
      </p:sp>
      <p:sp>
        <p:nvSpPr>
          <p:cNvPr id="2" name="Tytuł 1"/>
          <p:cNvSpPr>
            <a:spLocks noGrp="1"/>
          </p:cNvSpPr>
          <p:nvPr>
            <p:ph type="title"/>
          </p:nvPr>
        </p:nvSpPr>
        <p:spPr/>
        <p:txBody>
          <a:bodyPr/>
          <a:lstStyle/>
          <a:p>
            <a:r>
              <a:rPr lang="pl-PL" dirty="0" smtClean="0"/>
              <a:t>Proponowane tematy, </a:t>
            </a:r>
            <a:r>
              <a:rPr lang="pl-PL" dirty="0" err="1" smtClean="0"/>
              <a:t>cd</a:t>
            </a:r>
            <a:r>
              <a:rPr lang="pl-PL" dirty="0" smtClean="0"/>
              <a:t>. </a:t>
            </a:r>
            <a:endParaRPr lang="pl-PL"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r>
              <a:rPr lang="pl-PL" dirty="0" smtClean="0"/>
              <a:t>….</a:t>
            </a:r>
          </a:p>
          <a:p>
            <a:r>
              <a:rPr lang="pl-PL" dirty="0" smtClean="0"/>
              <a:t>….</a:t>
            </a:r>
          </a:p>
          <a:p>
            <a:r>
              <a:rPr lang="pl-PL" dirty="0" smtClean="0"/>
              <a:t>….</a:t>
            </a:r>
            <a:endParaRPr lang="pl-PL" dirty="0"/>
          </a:p>
        </p:txBody>
      </p:sp>
      <p:sp>
        <p:nvSpPr>
          <p:cNvPr id="2" name="Tytuł 1"/>
          <p:cNvSpPr>
            <a:spLocks noGrp="1"/>
          </p:cNvSpPr>
          <p:nvPr>
            <p:ph type="title"/>
          </p:nvPr>
        </p:nvSpPr>
        <p:spPr/>
        <p:txBody>
          <a:bodyPr/>
          <a:lstStyle/>
          <a:p>
            <a:r>
              <a:rPr lang="pl-PL" dirty="0" smtClean="0"/>
              <a:t>Propozycje Państwa?</a:t>
            </a:r>
            <a:endParaRPr lang="pl-PL"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a:bodyPr>
          <a:lstStyle/>
          <a:p>
            <a:r>
              <a:rPr lang="pl-PL" dirty="0" smtClean="0"/>
              <a:t>Obecność i aktywność na </a:t>
            </a:r>
            <a:r>
              <a:rPr lang="pl-PL" smtClean="0"/>
              <a:t>zajęciach  (10</a:t>
            </a:r>
            <a:r>
              <a:rPr lang="pl-PL" dirty="0" smtClean="0"/>
              <a:t>% wartości oceny końcowej z przedmiotu)</a:t>
            </a:r>
          </a:p>
          <a:p>
            <a:r>
              <a:rPr lang="pl-PL" dirty="0" smtClean="0"/>
              <a:t>Ocena z ćwiczeń i krótkich prac wykonywanych w czasie zajęć  (90% wartości oceny końcowej w proporcji: 75% </a:t>
            </a:r>
            <a:r>
              <a:rPr lang="pl-PL" dirty="0" err="1" smtClean="0"/>
              <a:t>ćw</a:t>
            </a:r>
            <a:r>
              <a:rPr lang="pl-PL" dirty="0" smtClean="0"/>
              <a:t>: 25% w) </a:t>
            </a:r>
          </a:p>
          <a:p>
            <a:r>
              <a:rPr lang="pl-PL" b="1" dirty="0" smtClean="0"/>
              <a:t>Uwaga: możliwość uznaniowego zwiększania oceny końcowej z przedmiotu o 0.5 oceny w przypadku osób  szczególnie aktywnych w czasie zajęć </a:t>
            </a:r>
          </a:p>
        </p:txBody>
      </p:sp>
      <p:sp>
        <p:nvSpPr>
          <p:cNvPr id="2" name="Tytuł 1"/>
          <p:cNvSpPr>
            <a:spLocks noGrp="1"/>
          </p:cNvSpPr>
          <p:nvPr>
            <p:ph type="title"/>
          </p:nvPr>
        </p:nvSpPr>
        <p:spPr/>
        <p:txBody>
          <a:bodyPr/>
          <a:lstStyle/>
          <a:p>
            <a:r>
              <a:rPr lang="pl-PL" dirty="0" smtClean="0"/>
              <a:t>Zasady zaliczania przedmiotu </a:t>
            </a:r>
            <a:endParaRPr lang="pl-PL"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fontScale="85000" lnSpcReduction="20000"/>
          </a:bodyPr>
          <a:lstStyle/>
          <a:p>
            <a:r>
              <a:rPr lang="pl-PL" dirty="0" smtClean="0"/>
              <a:t>F. Grzegorczyk, Przedsiębiorstwo publiczne kontrolowane przez państwo, </a:t>
            </a:r>
            <a:r>
              <a:rPr lang="pl-PL" dirty="0" err="1" smtClean="0"/>
              <a:t>LexisNexis</a:t>
            </a:r>
            <a:r>
              <a:rPr lang="pl-PL" dirty="0" smtClean="0"/>
              <a:t>, Warszawa 2012</a:t>
            </a:r>
          </a:p>
          <a:p>
            <a:r>
              <a:rPr lang="pl-PL" dirty="0" smtClean="0"/>
              <a:t>K. H. </a:t>
            </a:r>
            <a:r>
              <a:rPr lang="pl-PL" dirty="0" err="1" smtClean="0"/>
              <a:t>Helnarska</a:t>
            </a:r>
            <a:r>
              <a:rPr lang="pl-PL" dirty="0" smtClean="0"/>
              <a:t>, Ewolucja samorządu terytorialnego w państwach członkowskich Unii Europejskiej, Wydawnictwo Adam Marszałek, Toruń 2012</a:t>
            </a:r>
          </a:p>
          <a:p>
            <a:r>
              <a:rPr lang="pl-PL" dirty="0" smtClean="0"/>
              <a:t>J. Hausner (red.), Administracja publiczna, Wydawnictwo Naukowe PWN, Warszawa 2005 </a:t>
            </a:r>
          </a:p>
          <a:p>
            <a:r>
              <a:rPr lang="pl-PL" dirty="0" smtClean="0"/>
              <a:t>R. Przybyszewski, K. </a:t>
            </a:r>
            <a:r>
              <a:rPr lang="pl-PL" dirty="0" err="1" smtClean="0"/>
              <a:t>Atamańczuk</a:t>
            </a:r>
            <a:r>
              <a:rPr lang="pl-PL" dirty="0" smtClean="0"/>
              <a:t>, Administracja publiczna w wymiarze społecznym i humanistycznym. Założenia, teraźniejszość  i przyszłość, Wydawnictwo Adam Marszałek, Toruń 2011</a:t>
            </a:r>
          </a:p>
          <a:p>
            <a:r>
              <a:rPr lang="pl-PL" dirty="0" smtClean="0"/>
              <a:t>J. Hausner, Zarządzanie publiczne, Wydawnictwo Naukowe SCHOLAR, Warszawa 2008 </a:t>
            </a:r>
            <a:endParaRPr lang="pl-PL" dirty="0"/>
          </a:p>
        </p:txBody>
      </p:sp>
      <p:sp>
        <p:nvSpPr>
          <p:cNvPr id="2" name="Tytuł 1"/>
          <p:cNvSpPr>
            <a:spLocks noGrp="1"/>
          </p:cNvSpPr>
          <p:nvPr>
            <p:ph type="title"/>
          </p:nvPr>
        </p:nvSpPr>
        <p:spPr/>
        <p:txBody>
          <a:bodyPr/>
          <a:lstStyle/>
          <a:p>
            <a:r>
              <a:rPr lang="pl-PL" dirty="0" smtClean="0"/>
              <a:t>Literatura</a:t>
            </a:r>
            <a:endParaRPr lang="pl-PL"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r>
              <a:rPr lang="pl-PL" dirty="0" smtClean="0"/>
              <a:t>Wokół roli państwa w gospodarce…</a:t>
            </a:r>
            <a:endParaRPr lang="pl-PL" dirty="0"/>
          </a:p>
        </p:txBody>
      </p:sp>
      <p:sp>
        <p:nvSpPr>
          <p:cNvPr id="5" name="Symbol zastępczy tekstu 4"/>
          <p:cNvSpPr>
            <a:spLocks noGrp="1"/>
          </p:cNvSpPr>
          <p:nvPr>
            <p:ph type="body" idx="1"/>
          </p:nvPr>
        </p:nvSpPr>
        <p:spPr/>
        <p:txBody>
          <a:bodyPr/>
          <a:lstStyle/>
          <a:p>
            <a:endParaRPr lang="pl-PL"/>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r>
              <a:rPr lang="pl-PL" dirty="0" smtClean="0"/>
              <a:t>Można przyjąć tezę, że udział państwa w gospodarce powinien być ograniczony i precyzyjnie określony (teoria państwa minimalnego R. </a:t>
            </a:r>
            <a:r>
              <a:rPr lang="pl-PL" dirty="0" err="1" smtClean="0"/>
              <a:t>Nozicka</a:t>
            </a:r>
            <a:r>
              <a:rPr lang="pl-PL" dirty="0" smtClean="0"/>
              <a:t>) </a:t>
            </a:r>
          </a:p>
          <a:p>
            <a:r>
              <a:rPr lang="pl-PL" dirty="0" smtClean="0"/>
              <a:t>Czy oznacza to, że państwo ma za zadanie jedynie ochronę uprawnień jednostki? </a:t>
            </a:r>
          </a:p>
          <a:p>
            <a:endParaRPr lang="pl-PL" dirty="0"/>
          </a:p>
        </p:txBody>
      </p:sp>
      <p:sp>
        <p:nvSpPr>
          <p:cNvPr id="2" name="Tytuł 1"/>
          <p:cNvSpPr>
            <a:spLocks noGrp="1"/>
          </p:cNvSpPr>
          <p:nvPr>
            <p:ph type="title"/>
          </p:nvPr>
        </p:nvSpPr>
        <p:spPr/>
        <p:txBody>
          <a:bodyPr>
            <a:normAutofit fontScale="90000"/>
          </a:bodyPr>
          <a:lstStyle/>
          <a:p>
            <a:r>
              <a:rPr lang="pl-PL" dirty="0" smtClean="0"/>
              <a:t>Wokół roli państwa w gospodarce…</a:t>
            </a:r>
            <a:endParaRPr lang="pl-PL"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a:bodyPr>
          <a:lstStyle/>
          <a:p>
            <a:r>
              <a:rPr lang="pl-PL" b="1" dirty="0" smtClean="0"/>
              <a:t>Dostarczanie „czystych” dóbr publicznych:</a:t>
            </a:r>
          </a:p>
          <a:p>
            <a:pPr lvl="1"/>
            <a:r>
              <a:rPr lang="pl-PL" dirty="0" smtClean="0"/>
              <a:t>Obronność</a:t>
            </a:r>
          </a:p>
          <a:p>
            <a:pPr lvl="1"/>
            <a:r>
              <a:rPr lang="pl-PL" dirty="0" smtClean="0"/>
              <a:t>Prawo</a:t>
            </a:r>
          </a:p>
          <a:p>
            <a:pPr lvl="1"/>
            <a:r>
              <a:rPr lang="pl-PL" dirty="0" smtClean="0"/>
              <a:t>Porządek</a:t>
            </a:r>
          </a:p>
          <a:p>
            <a:pPr lvl="1"/>
            <a:r>
              <a:rPr lang="pl-PL" dirty="0" smtClean="0"/>
              <a:t>Ochrona  praw własności</a:t>
            </a:r>
          </a:p>
          <a:p>
            <a:pPr lvl="1"/>
            <a:r>
              <a:rPr lang="pl-PL" dirty="0" smtClean="0"/>
              <a:t>Zarządzanie makroekonomiczne</a:t>
            </a:r>
          </a:p>
          <a:p>
            <a:pPr lvl="1"/>
            <a:r>
              <a:rPr lang="pl-PL" dirty="0" smtClean="0"/>
              <a:t>System opieki zdrowotnej</a:t>
            </a:r>
          </a:p>
          <a:p>
            <a:pPr lvl="1"/>
            <a:r>
              <a:rPr lang="pl-PL" dirty="0" smtClean="0"/>
              <a:t>Działanie na rzecz równości</a:t>
            </a:r>
          </a:p>
          <a:p>
            <a:pPr lvl="1"/>
            <a:r>
              <a:rPr lang="pl-PL" dirty="0" smtClean="0"/>
              <a:t>Ochrona biednych </a:t>
            </a:r>
          </a:p>
          <a:p>
            <a:endParaRPr lang="pl-PL" dirty="0" smtClean="0"/>
          </a:p>
          <a:p>
            <a:endParaRPr lang="pl-PL" dirty="0"/>
          </a:p>
        </p:txBody>
      </p:sp>
      <p:sp>
        <p:nvSpPr>
          <p:cNvPr id="2" name="Tytuł 1"/>
          <p:cNvSpPr>
            <a:spLocks noGrp="1"/>
          </p:cNvSpPr>
          <p:nvPr>
            <p:ph type="title"/>
          </p:nvPr>
        </p:nvSpPr>
        <p:spPr/>
        <p:txBody>
          <a:bodyPr>
            <a:normAutofit fontScale="90000"/>
          </a:bodyPr>
          <a:lstStyle/>
          <a:p>
            <a:r>
              <a:rPr lang="pl-PL" dirty="0" smtClean="0"/>
              <a:t>Klasyczny katalog funkcji państwa </a:t>
            </a:r>
            <a:endParaRPr lang="pl-PL"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fontScale="92500"/>
          </a:bodyPr>
          <a:lstStyle/>
          <a:p>
            <a:r>
              <a:rPr lang="pl-PL" b="1" dirty="0" smtClean="0"/>
              <a:t>Dobra publiczne</a:t>
            </a:r>
            <a:r>
              <a:rPr lang="pl-PL" dirty="0" smtClean="0"/>
              <a:t> : rodzaj dóbr w odniesieniu do których nie ma możliwości wyłączenia ich z konsumpcji oraz jednocześnie nie są konkurencyjne w konsumpcji. </a:t>
            </a:r>
          </a:p>
          <a:p>
            <a:r>
              <a:rPr lang="pl-PL" dirty="0" smtClean="0"/>
              <a:t>- dostawca dobra nie może legalnie zapobiec używaniu dobra przez innych</a:t>
            </a:r>
          </a:p>
          <a:p>
            <a:r>
              <a:rPr lang="pl-PL" dirty="0" smtClean="0"/>
              <a:t>- konsumpcja dobra przez jedną osobę, nie pozbawia innych osób możliwości konsumpcji tego samego dobra, a zatem bez żadnych konsekwencji dobro może być konsumowane przez wiele osób jednocześnie.</a:t>
            </a:r>
            <a:endParaRPr lang="pl-PL" dirty="0"/>
          </a:p>
        </p:txBody>
      </p:sp>
      <p:sp>
        <p:nvSpPr>
          <p:cNvPr id="3" name="Tytuł 2"/>
          <p:cNvSpPr>
            <a:spLocks noGrp="1"/>
          </p:cNvSpPr>
          <p:nvPr>
            <p:ph type="title"/>
          </p:nvPr>
        </p:nvSpPr>
        <p:spPr/>
        <p:txBody>
          <a:bodyPr>
            <a:normAutofit/>
          </a:bodyPr>
          <a:lstStyle/>
          <a:p>
            <a:r>
              <a:rPr lang="pl-PL" dirty="0" smtClean="0"/>
              <a:t>Rozumienie dóbr publicznych</a:t>
            </a:r>
            <a:endParaRPr lang="pl-PL"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a:bodyPr>
          <a:lstStyle/>
          <a:p>
            <a:r>
              <a:rPr lang="pl-PL" b="1" dirty="0" smtClean="0"/>
              <a:t>Funkcje pośrednie państwa:</a:t>
            </a:r>
          </a:p>
          <a:p>
            <a:pPr lvl="1"/>
            <a:r>
              <a:rPr lang="pl-PL" dirty="0" smtClean="0"/>
              <a:t>Ograniczenie wpływu efektów zewnętrznych</a:t>
            </a:r>
          </a:p>
          <a:p>
            <a:pPr lvl="1"/>
            <a:r>
              <a:rPr lang="pl-PL" dirty="0" smtClean="0"/>
              <a:t>Edukacja</a:t>
            </a:r>
          </a:p>
          <a:p>
            <a:pPr lvl="1"/>
            <a:r>
              <a:rPr lang="pl-PL" dirty="0" smtClean="0"/>
              <a:t>Ochrona środowiska</a:t>
            </a:r>
          </a:p>
          <a:p>
            <a:pPr lvl="1"/>
            <a:r>
              <a:rPr lang="pl-PL" dirty="0" smtClean="0"/>
              <a:t>Regulacje antymonopolowe</a:t>
            </a:r>
          </a:p>
          <a:p>
            <a:pPr lvl="1"/>
            <a:r>
              <a:rPr lang="pl-PL" dirty="0" smtClean="0"/>
              <a:t>Przeciwdziałanie niepełnej informacji</a:t>
            </a:r>
          </a:p>
          <a:p>
            <a:pPr lvl="1"/>
            <a:r>
              <a:rPr lang="pl-PL" dirty="0" smtClean="0"/>
              <a:t>Regulacje sektora finansowego </a:t>
            </a:r>
          </a:p>
          <a:p>
            <a:pPr lvl="1"/>
            <a:r>
              <a:rPr lang="pl-PL" dirty="0" smtClean="0"/>
              <a:t>Ubezpieczenia społeczne</a:t>
            </a:r>
            <a:endParaRPr lang="pl-PL" dirty="0"/>
          </a:p>
        </p:txBody>
      </p:sp>
      <p:sp>
        <p:nvSpPr>
          <p:cNvPr id="2" name="Tytuł 1"/>
          <p:cNvSpPr>
            <a:spLocks noGrp="1"/>
          </p:cNvSpPr>
          <p:nvPr>
            <p:ph type="title"/>
          </p:nvPr>
        </p:nvSpPr>
        <p:spPr/>
        <p:txBody>
          <a:bodyPr>
            <a:normAutofit fontScale="90000"/>
          </a:bodyPr>
          <a:lstStyle/>
          <a:p>
            <a:r>
              <a:rPr lang="pl-PL" dirty="0" smtClean="0"/>
              <a:t>Poszerzony katalog funkcji państwa  </a:t>
            </a:r>
            <a:r>
              <a:rPr lang="pl-PL" sz="2200" dirty="0" smtClean="0"/>
              <a:t>(ujęcie Banku Światowego) </a:t>
            </a:r>
            <a:endParaRPr lang="pl-PL" sz="2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r>
              <a:rPr lang="pl-PL" b="1" dirty="0" smtClean="0"/>
              <a:t>Funkcje aktywne państwa: </a:t>
            </a:r>
          </a:p>
          <a:p>
            <a:pPr lvl="1"/>
            <a:r>
              <a:rPr lang="pl-PL" dirty="0" smtClean="0"/>
              <a:t>Strategie rozwoju przemysłowego</a:t>
            </a:r>
          </a:p>
          <a:p>
            <a:pPr lvl="1"/>
            <a:r>
              <a:rPr lang="pl-PL" dirty="0" smtClean="0"/>
              <a:t>Strategie redystrybucji dóbr</a:t>
            </a:r>
            <a:endParaRPr lang="pl-PL" dirty="0"/>
          </a:p>
        </p:txBody>
      </p:sp>
      <p:sp>
        <p:nvSpPr>
          <p:cNvPr id="4" name="Tytuł 1"/>
          <p:cNvSpPr>
            <a:spLocks noGrp="1"/>
          </p:cNvSpPr>
          <p:nvPr>
            <p:ph type="title"/>
          </p:nvPr>
        </p:nvSpPr>
        <p:spPr/>
        <p:txBody>
          <a:bodyPr>
            <a:normAutofit fontScale="90000"/>
          </a:bodyPr>
          <a:lstStyle/>
          <a:p>
            <a:r>
              <a:rPr lang="pl-PL" dirty="0" smtClean="0"/>
              <a:t>Poszerzony katalog funkcji państwa  </a:t>
            </a:r>
            <a:r>
              <a:rPr lang="pl-PL" sz="2200" dirty="0" smtClean="0"/>
              <a:t>(ujęcie Banku Światowego), </a:t>
            </a:r>
            <a:r>
              <a:rPr lang="pl-PL" sz="4000" dirty="0" err="1" smtClean="0"/>
              <a:t>cd</a:t>
            </a:r>
            <a:r>
              <a:rPr lang="pl-PL" sz="4000" dirty="0" smtClean="0"/>
              <a:t>.  </a:t>
            </a:r>
            <a:endParaRPr lang="pl-PL" sz="4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ctrTitle"/>
          </p:nvPr>
        </p:nvSpPr>
        <p:spPr/>
        <p:txBody>
          <a:bodyPr>
            <a:normAutofit fontScale="90000"/>
          </a:bodyPr>
          <a:lstStyle/>
          <a:p>
            <a:r>
              <a:rPr lang="pl-PL" dirty="0" smtClean="0"/>
              <a:t>Organizacja i zasady działania administracji publicznej w Polsce </a:t>
            </a:r>
            <a:endParaRPr lang="pl-PL" dirty="0"/>
          </a:p>
        </p:txBody>
      </p:sp>
      <p:sp>
        <p:nvSpPr>
          <p:cNvPr id="5" name="Podtytuł 4"/>
          <p:cNvSpPr>
            <a:spLocks noGrp="1"/>
          </p:cNvSpPr>
          <p:nvPr>
            <p:ph type="subTitle" idx="1"/>
          </p:nvPr>
        </p:nvSpPr>
        <p:spPr/>
        <p:txBody>
          <a:bodyPr>
            <a:normAutofit fontScale="77500" lnSpcReduction="20000"/>
          </a:bodyPr>
          <a:lstStyle/>
          <a:p>
            <a:r>
              <a:rPr lang="pl-PL" dirty="0" smtClean="0"/>
              <a:t>Na podstawie: J. </a:t>
            </a:r>
            <a:r>
              <a:rPr lang="pl-PL" dirty="0" err="1" smtClean="0"/>
              <a:t>Gąciarz</a:t>
            </a:r>
            <a:r>
              <a:rPr lang="pl-PL" dirty="0" smtClean="0"/>
              <a:t>, </a:t>
            </a:r>
            <a:r>
              <a:rPr lang="pl-PL" i="1" dirty="0" smtClean="0"/>
              <a:t>Organizacja i zasady działania administracji publicznej w Polsce</a:t>
            </a:r>
            <a:r>
              <a:rPr lang="pl-PL" dirty="0" smtClean="0"/>
              <a:t> [w:] J. Hausner (red.), Administracja publiczna, Wydawnictwo Naukowe PWN, Warszawa 2005, str. 167-218  </a:t>
            </a:r>
            <a:endParaRPr lang="pl-PL"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ctrTitle"/>
          </p:nvPr>
        </p:nvSpPr>
        <p:spPr/>
        <p:txBody>
          <a:bodyPr/>
          <a:lstStyle/>
          <a:p>
            <a:r>
              <a:rPr lang="pl-PL" dirty="0" smtClean="0"/>
              <a:t>Administracja publiczna </a:t>
            </a:r>
            <a:endParaRPr lang="pl-PL" dirty="0"/>
          </a:p>
        </p:txBody>
      </p:sp>
      <p:sp>
        <p:nvSpPr>
          <p:cNvPr id="5" name="Podtytuł 4"/>
          <p:cNvSpPr>
            <a:spLocks noGrp="1"/>
          </p:cNvSpPr>
          <p:nvPr>
            <p:ph type="subTitle" idx="1"/>
          </p:nvPr>
        </p:nvSpPr>
        <p:spPr/>
        <p:txBody>
          <a:bodyPr>
            <a:normAutofit fontScale="92500" lnSpcReduction="10000"/>
          </a:bodyPr>
          <a:lstStyle/>
          <a:p>
            <a:r>
              <a:rPr lang="pl-PL" dirty="0" smtClean="0"/>
              <a:t>za: R. </a:t>
            </a:r>
            <a:r>
              <a:rPr lang="pl-PL" dirty="0" err="1" smtClean="0"/>
              <a:t>Szarfenberg</a:t>
            </a:r>
            <a:r>
              <a:rPr lang="pl-PL" dirty="0" smtClean="0"/>
              <a:t>,  Administracja publiczna Podstawowe pojęcia i problemy administracji publicznej  (</a:t>
            </a:r>
            <a:r>
              <a:rPr lang="pl-PL" dirty="0" err="1" smtClean="0"/>
              <a:t>rszarf.ips.uw.edu.pl</a:t>
            </a:r>
            <a:r>
              <a:rPr lang="pl-PL" dirty="0" smtClean="0"/>
              <a:t>/</a:t>
            </a:r>
            <a:r>
              <a:rPr lang="pl-PL" dirty="0" err="1" smtClean="0"/>
              <a:t>apub</a:t>
            </a:r>
            <a:r>
              <a:rPr lang="pl-PL" dirty="0" smtClean="0"/>
              <a:t>) </a:t>
            </a:r>
          </a:p>
          <a:p>
            <a:endParaRPr lang="pl-PL"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51520" y="1600200"/>
            <a:ext cx="8640960" cy="5257800"/>
          </a:xfrm>
        </p:spPr>
        <p:txBody>
          <a:bodyPr>
            <a:normAutofit/>
          </a:bodyPr>
          <a:lstStyle/>
          <a:p>
            <a:r>
              <a:rPr lang="pl-PL" sz="3200" dirty="0" smtClean="0"/>
              <a:t>zespół działań, czynności i przedsięwzięć organizatorskich i wykonawczych, prowadzonych na rzecz realizacji interesu publicznego [dobra wspólnego] przez różne podmioty, organy i instytucje, na podstawie ustawy i w określonych prawem formach </a:t>
            </a:r>
            <a:r>
              <a:rPr lang="pl-PL" sz="2000" dirty="0" smtClean="0"/>
              <a:t>(Izdebski i Kulesza) </a:t>
            </a:r>
          </a:p>
          <a:p>
            <a:pPr>
              <a:buNone/>
            </a:pPr>
            <a:endParaRPr lang="pl-PL" sz="3200" dirty="0"/>
          </a:p>
        </p:txBody>
      </p:sp>
      <p:sp>
        <p:nvSpPr>
          <p:cNvPr id="2" name="Tytuł 1"/>
          <p:cNvSpPr>
            <a:spLocks noGrp="1"/>
          </p:cNvSpPr>
          <p:nvPr>
            <p:ph type="title"/>
          </p:nvPr>
        </p:nvSpPr>
        <p:spPr/>
        <p:txBody>
          <a:bodyPr>
            <a:normAutofit fontScale="90000"/>
          </a:bodyPr>
          <a:lstStyle/>
          <a:p>
            <a:r>
              <a:rPr lang="pl-PL" dirty="0" smtClean="0"/>
              <a:t>Definicje administracji publicznej</a:t>
            </a:r>
            <a:endParaRPr lang="pl-PL"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79512" y="1481328"/>
            <a:ext cx="8964488" cy="5376672"/>
          </a:xfrm>
        </p:spPr>
        <p:txBody>
          <a:bodyPr>
            <a:normAutofit fontScale="92500" lnSpcReduction="10000"/>
          </a:bodyPr>
          <a:lstStyle/>
          <a:p>
            <a:pPr>
              <a:buNone/>
            </a:pPr>
            <a:r>
              <a:rPr lang="pl-PL" b="1" dirty="0" smtClean="0"/>
              <a:t>Ujęcie podmiotowe – kto działa? </a:t>
            </a:r>
          </a:p>
          <a:p>
            <a:pPr>
              <a:buNone/>
            </a:pPr>
            <a:r>
              <a:rPr lang="pl-PL" dirty="0" smtClean="0"/>
              <a:t> –różne podmioty, organy i instytucje </a:t>
            </a:r>
          </a:p>
          <a:p>
            <a:pPr>
              <a:buNone/>
            </a:pPr>
            <a:r>
              <a:rPr lang="pl-PL" dirty="0" smtClean="0"/>
              <a:t> –organy państwa i organy samorządu terytorialnego </a:t>
            </a:r>
          </a:p>
          <a:p>
            <a:pPr>
              <a:buNone/>
            </a:pPr>
            <a:r>
              <a:rPr lang="pl-PL" b="1" dirty="0" smtClean="0"/>
              <a:t>Ujęcie funkcjonalne lub czynnościowe – jakie są to działania? </a:t>
            </a:r>
          </a:p>
          <a:p>
            <a:pPr>
              <a:buNone/>
            </a:pPr>
            <a:r>
              <a:rPr lang="pl-PL" dirty="0" smtClean="0"/>
              <a:t>–zespół działań, czynności i przedsięwzięć organizatorskich i wykonawczych </a:t>
            </a:r>
          </a:p>
          <a:p>
            <a:pPr>
              <a:buNone/>
            </a:pPr>
            <a:r>
              <a:rPr lang="pl-PL" dirty="0" smtClean="0"/>
              <a:t>–w określonych prawem formach </a:t>
            </a:r>
          </a:p>
          <a:p>
            <a:pPr>
              <a:buNone/>
            </a:pPr>
            <a:r>
              <a:rPr lang="pl-PL" b="1" dirty="0" smtClean="0"/>
              <a:t>Ujęcie przedmiotowe – wobec czego, w jakim celu działa? </a:t>
            </a:r>
          </a:p>
          <a:p>
            <a:pPr>
              <a:buNone/>
            </a:pPr>
            <a:r>
              <a:rPr lang="pl-PL" dirty="0" smtClean="0"/>
              <a:t>–prowadzonych na rzecz realizacji interesu publicznego </a:t>
            </a:r>
          </a:p>
          <a:p>
            <a:pPr>
              <a:buNone/>
            </a:pPr>
            <a:r>
              <a:rPr lang="pl-PL" dirty="0" smtClean="0"/>
              <a:t>–zaspokajanie zbiorowych i indywidualnych potrzeb obywateli </a:t>
            </a:r>
          </a:p>
          <a:p>
            <a:pPr>
              <a:buNone/>
            </a:pPr>
            <a:r>
              <a:rPr lang="pl-PL" dirty="0" smtClean="0"/>
              <a:t>–na podstawie ustawy </a:t>
            </a:r>
          </a:p>
          <a:p>
            <a:endParaRPr lang="pl-PL" dirty="0"/>
          </a:p>
        </p:txBody>
      </p:sp>
      <p:sp>
        <p:nvSpPr>
          <p:cNvPr id="2" name="Tytuł 1"/>
          <p:cNvSpPr>
            <a:spLocks noGrp="1"/>
          </p:cNvSpPr>
          <p:nvPr>
            <p:ph type="title"/>
          </p:nvPr>
        </p:nvSpPr>
        <p:spPr>
          <a:xfrm>
            <a:off x="457200" y="274638"/>
            <a:ext cx="8507288" cy="1143000"/>
          </a:xfrm>
        </p:spPr>
        <p:txBody>
          <a:bodyPr>
            <a:normAutofit fontScale="90000"/>
          </a:bodyPr>
          <a:lstStyle/>
          <a:p>
            <a:r>
              <a:rPr lang="pl-PL" dirty="0" smtClean="0"/>
              <a:t>Trzy ujęcia definicyjne administracji publicznej </a:t>
            </a:r>
            <a:endParaRPr lang="pl-PL"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79512" y="1196752"/>
            <a:ext cx="8507288" cy="5661248"/>
          </a:xfrm>
        </p:spPr>
        <p:txBody>
          <a:bodyPr>
            <a:normAutofit/>
          </a:bodyPr>
          <a:lstStyle/>
          <a:p>
            <a:pPr>
              <a:buNone/>
            </a:pPr>
            <a:r>
              <a:rPr lang="pl-PL" dirty="0" smtClean="0"/>
              <a:t>•</a:t>
            </a:r>
            <a:r>
              <a:rPr lang="pl-PL" b="1" dirty="0" smtClean="0"/>
              <a:t>Rozumienie interesu publicznego znajduje przede wszystkim wyraz w obowiązującym prawie </a:t>
            </a:r>
          </a:p>
          <a:p>
            <a:pPr>
              <a:buNone/>
            </a:pPr>
            <a:r>
              <a:rPr lang="pl-PL" dirty="0" smtClean="0"/>
              <a:t>•W praktyce władze administracyjne mają pewną swobodę działania, w ramach której dookreślany jest interes publiczny (uznanie administracyjne) </a:t>
            </a:r>
          </a:p>
          <a:p>
            <a:pPr>
              <a:buNone/>
            </a:pPr>
            <a:r>
              <a:rPr lang="pl-PL" dirty="0" smtClean="0"/>
              <a:t>•Często o tym, co jest interesem publicznym decyduje wola polityczna </a:t>
            </a:r>
          </a:p>
          <a:p>
            <a:pPr>
              <a:buNone/>
            </a:pPr>
            <a:r>
              <a:rPr lang="pl-PL" dirty="0" smtClean="0"/>
              <a:t>•Jeżeli administracja publiczna ma służyć społeczeństwu, to zasadne jest pytanie, </a:t>
            </a:r>
            <a:r>
              <a:rPr lang="pl-PL" b="1" dirty="0" smtClean="0"/>
              <a:t>czy służy mu dobrze, czy źle? </a:t>
            </a:r>
            <a:r>
              <a:rPr lang="pl-PL" sz="2200" b="1" dirty="0" smtClean="0"/>
              <a:t>[skąd wiemy czy mu służy dobrze czy źle?] </a:t>
            </a:r>
          </a:p>
          <a:p>
            <a:endParaRPr lang="pl-PL" dirty="0"/>
          </a:p>
        </p:txBody>
      </p:sp>
      <p:sp>
        <p:nvSpPr>
          <p:cNvPr id="2" name="Tytuł 1"/>
          <p:cNvSpPr>
            <a:spLocks noGrp="1"/>
          </p:cNvSpPr>
          <p:nvPr>
            <p:ph type="title"/>
          </p:nvPr>
        </p:nvSpPr>
        <p:spPr/>
        <p:txBody>
          <a:bodyPr>
            <a:normAutofit fontScale="90000"/>
          </a:bodyPr>
          <a:lstStyle/>
          <a:p>
            <a:r>
              <a:rPr lang="pl-PL" dirty="0" smtClean="0"/>
              <a:t>Interes publiczny, dobro wspólne</a:t>
            </a:r>
            <a:endParaRPr lang="pl-PL"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57200" y="1600200"/>
            <a:ext cx="8363272" cy="4525963"/>
          </a:xfrm>
        </p:spPr>
        <p:txBody>
          <a:bodyPr>
            <a:normAutofit lnSpcReduction="10000"/>
          </a:bodyPr>
          <a:lstStyle/>
          <a:p>
            <a:pPr>
              <a:buNone/>
            </a:pPr>
            <a:r>
              <a:rPr lang="pl-PL" dirty="0" smtClean="0"/>
              <a:t>•Człowiek (organ jednoosobowy) lub grupa ludzi (organ kolegialny) </a:t>
            </a:r>
          </a:p>
          <a:p>
            <a:pPr>
              <a:buNone/>
            </a:pPr>
            <a:r>
              <a:rPr lang="pl-PL" dirty="0" smtClean="0"/>
              <a:t>–znajdujący się w strukturze organizacyjnej państwa </a:t>
            </a:r>
          </a:p>
          <a:p>
            <a:pPr>
              <a:buNone/>
            </a:pPr>
            <a:r>
              <a:rPr lang="pl-PL" dirty="0" smtClean="0"/>
              <a:t>–powołany w celu realizacji norm prawa administracyjnego, w sposób i ze skutkami właściwymi temu prawu </a:t>
            </a:r>
          </a:p>
          <a:p>
            <a:pPr>
              <a:buNone/>
            </a:pPr>
            <a:r>
              <a:rPr lang="pl-PL" dirty="0" smtClean="0"/>
              <a:t>–działający w granicach przyznanych mu przez prawo kompetencji </a:t>
            </a:r>
          </a:p>
          <a:p>
            <a:endParaRPr lang="pl-PL" dirty="0" smtClean="0"/>
          </a:p>
          <a:p>
            <a:r>
              <a:rPr lang="pl-PL" sz="2200" dirty="0" smtClean="0"/>
              <a:t>J. Boć (red.), Administracja publiczna, 2004, s.156 </a:t>
            </a:r>
            <a:endParaRPr lang="pl-PL" sz="2200" dirty="0"/>
          </a:p>
        </p:txBody>
      </p:sp>
      <p:sp>
        <p:nvSpPr>
          <p:cNvPr id="2" name="Tytuł 1"/>
          <p:cNvSpPr>
            <a:spLocks noGrp="1"/>
          </p:cNvSpPr>
          <p:nvPr>
            <p:ph type="title"/>
          </p:nvPr>
        </p:nvSpPr>
        <p:spPr/>
        <p:txBody>
          <a:bodyPr>
            <a:normAutofit fontScale="90000"/>
          </a:bodyPr>
          <a:lstStyle/>
          <a:p>
            <a:r>
              <a:rPr lang="pl-PL" dirty="0" smtClean="0"/>
              <a:t>Definicja organu administracji publicznej</a:t>
            </a:r>
            <a:endParaRPr lang="pl-PL"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79512" y="1481328"/>
            <a:ext cx="8712968" cy="5376672"/>
          </a:xfrm>
        </p:spPr>
        <p:txBody>
          <a:bodyPr>
            <a:normAutofit fontScale="92500"/>
          </a:bodyPr>
          <a:lstStyle/>
          <a:p>
            <a:pPr>
              <a:buNone/>
            </a:pPr>
            <a:r>
              <a:rPr lang="pl-PL" dirty="0" smtClean="0"/>
              <a:t>•</a:t>
            </a:r>
            <a:r>
              <a:rPr lang="pl-PL" b="1" dirty="0" smtClean="0"/>
              <a:t>Funkcja rządzenia (realizacja programu rządzenia) </a:t>
            </a:r>
          </a:p>
          <a:p>
            <a:pPr>
              <a:buNone/>
            </a:pPr>
            <a:r>
              <a:rPr lang="pl-PL" dirty="0" smtClean="0"/>
              <a:t>–Procedury wyborcze </a:t>
            </a:r>
          </a:p>
          <a:p>
            <a:pPr>
              <a:buNone/>
            </a:pPr>
            <a:r>
              <a:rPr lang="pl-PL" dirty="0" smtClean="0"/>
              <a:t>–Sprawowanie władzy, prowadzenie polityki publicznej </a:t>
            </a:r>
          </a:p>
          <a:p>
            <a:pPr>
              <a:buNone/>
            </a:pPr>
            <a:r>
              <a:rPr lang="pl-PL" dirty="0" smtClean="0"/>
              <a:t>•</a:t>
            </a:r>
            <a:r>
              <a:rPr lang="pl-PL" b="1" dirty="0" smtClean="0"/>
              <a:t>Funkcja realizacji zadań bieżącej administracji (funkcja zewnętrzna) </a:t>
            </a:r>
          </a:p>
          <a:p>
            <a:pPr>
              <a:buNone/>
            </a:pPr>
            <a:r>
              <a:rPr lang="pl-PL" dirty="0" smtClean="0"/>
              <a:t>–Porządkowo-reglamentacyjne (porządku i bezpieczeństwa) </a:t>
            </a:r>
          </a:p>
          <a:p>
            <a:pPr>
              <a:buNone/>
            </a:pPr>
            <a:r>
              <a:rPr lang="pl-PL" dirty="0" smtClean="0"/>
              <a:t>–Usługowe (udzielanie świadczeń/usług publicznych) </a:t>
            </a:r>
          </a:p>
          <a:p>
            <a:pPr>
              <a:buNone/>
            </a:pPr>
            <a:r>
              <a:rPr lang="pl-PL" dirty="0" smtClean="0"/>
              <a:t>–Właścicielskie (zarząd majątkiem publicznym) </a:t>
            </a:r>
          </a:p>
          <a:p>
            <a:pPr>
              <a:buNone/>
            </a:pPr>
            <a:r>
              <a:rPr lang="pl-PL" dirty="0" smtClean="0"/>
              <a:t>–Rozwojowe (zarządzanie rozwojem, planistyczne i koordynacyjne) </a:t>
            </a:r>
          </a:p>
          <a:p>
            <a:pPr>
              <a:buNone/>
            </a:pPr>
            <a:endParaRPr lang="pl-PL" dirty="0"/>
          </a:p>
        </p:txBody>
      </p:sp>
      <p:sp>
        <p:nvSpPr>
          <p:cNvPr id="2" name="Tytuł 1"/>
          <p:cNvSpPr>
            <a:spLocks noGrp="1"/>
          </p:cNvSpPr>
          <p:nvPr>
            <p:ph type="title"/>
          </p:nvPr>
        </p:nvSpPr>
        <p:spPr>
          <a:xfrm>
            <a:off x="467544" y="260648"/>
            <a:ext cx="8229600" cy="1143000"/>
          </a:xfrm>
        </p:spPr>
        <p:txBody>
          <a:bodyPr>
            <a:normAutofit fontScale="90000"/>
          </a:bodyPr>
          <a:lstStyle/>
          <a:p>
            <a:r>
              <a:rPr lang="pl-PL" dirty="0" smtClean="0"/>
              <a:t>Funkcje zarządzania publicznego</a:t>
            </a:r>
            <a:endParaRPr lang="pl-PL"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pPr>
              <a:buNone/>
            </a:pPr>
            <a:r>
              <a:rPr lang="pl-PL" b="1" dirty="0" smtClean="0"/>
              <a:t>Zarządzanie zasobami danej organizacji administracyjnej (funkcja wewnętrzna) </a:t>
            </a:r>
          </a:p>
          <a:p>
            <a:pPr>
              <a:buNone/>
            </a:pPr>
            <a:r>
              <a:rPr lang="pl-PL" dirty="0" smtClean="0"/>
              <a:t>–Zarządzanie zasobami organizacyjnymi, ludzkimi, materialnymi, kompetencyjnymi, informacyjnymi </a:t>
            </a:r>
          </a:p>
          <a:p>
            <a:pPr>
              <a:buNone/>
            </a:pPr>
            <a:r>
              <a:rPr lang="pl-PL" dirty="0" smtClean="0"/>
              <a:t>–Zarządzanie rozwojem instytucjonalnym </a:t>
            </a:r>
          </a:p>
          <a:p>
            <a:endParaRPr lang="pl-PL" dirty="0"/>
          </a:p>
        </p:txBody>
      </p:sp>
      <p:sp>
        <p:nvSpPr>
          <p:cNvPr id="3" name="Tytuł 2"/>
          <p:cNvSpPr>
            <a:spLocks noGrp="1"/>
          </p:cNvSpPr>
          <p:nvPr>
            <p:ph type="title"/>
          </p:nvPr>
        </p:nvSpPr>
        <p:spPr/>
        <p:txBody>
          <a:bodyPr>
            <a:normAutofit fontScale="90000"/>
          </a:bodyPr>
          <a:lstStyle/>
          <a:p>
            <a:r>
              <a:rPr lang="pl-PL" dirty="0" smtClean="0"/>
              <a:t>Funkcje zarządzania publicznego, </a:t>
            </a:r>
            <a:r>
              <a:rPr lang="pl-PL" dirty="0" err="1" smtClean="0"/>
              <a:t>cd</a:t>
            </a:r>
            <a:r>
              <a:rPr lang="pl-PL" dirty="0" smtClean="0"/>
              <a:t>.</a:t>
            </a:r>
            <a:endParaRPr lang="pl-PL"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r>
              <a:rPr lang="pl-PL" b="1" dirty="0" smtClean="0"/>
              <a:t>Szczebel centralny:</a:t>
            </a:r>
          </a:p>
          <a:p>
            <a:r>
              <a:rPr lang="pl-PL" dirty="0" smtClean="0"/>
              <a:t>Administracja rządowa: Rada Ministrów, ministerstwa, urzędy centralne </a:t>
            </a:r>
          </a:p>
          <a:p>
            <a:r>
              <a:rPr lang="pl-PL" dirty="0" smtClean="0"/>
              <a:t>Administracja państwowa: Kancelaria Sejmu, K. Senatu, NIK, Krajowa Rada Radia i Telewizji, Biuro Rzecznika Praw obywatelskich </a:t>
            </a:r>
            <a:endParaRPr lang="pl-PL" dirty="0"/>
          </a:p>
        </p:txBody>
      </p:sp>
      <p:sp>
        <p:nvSpPr>
          <p:cNvPr id="2" name="Tytuł 1"/>
          <p:cNvSpPr>
            <a:spLocks noGrp="1"/>
          </p:cNvSpPr>
          <p:nvPr>
            <p:ph type="title"/>
          </p:nvPr>
        </p:nvSpPr>
        <p:spPr/>
        <p:txBody>
          <a:bodyPr>
            <a:normAutofit fontScale="90000"/>
          </a:bodyPr>
          <a:lstStyle/>
          <a:p>
            <a:r>
              <a:rPr lang="pl-PL" dirty="0" smtClean="0"/>
              <a:t>Struktura administracji publicznej w Polsce </a:t>
            </a:r>
            <a:endParaRPr lang="pl-PL"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r>
              <a:rPr lang="pl-PL" b="1" dirty="0" smtClean="0"/>
              <a:t>Szczebel regionalny:</a:t>
            </a:r>
          </a:p>
          <a:p>
            <a:r>
              <a:rPr lang="pl-PL" dirty="0" smtClean="0"/>
              <a:t>Administracja rządowa w województwie: Wojewoda, urzędy wojewódzkie, zespolone administracje wojewódzkie, niezespolone administracje specjalne, służby i inspekcje</a:t>
            </a:r>
          </a:p>
          <a:p>
            <a:r>
              <a:rPr lang="pl-PL" dirty="0" smtClean="0"/>
              <a:t>Administracja samorządowa województwa: Marszałek i Zarząd Województwa, urzędy marszałkowskie </a:t>
            </a:r>
            <a:endParaRPr lang="pl-PL" dirty="0"/>
          </a:p>
        </p:txBody>
      </p:sp>
      <p:sp>
        <p:nvSpPr>
          <p:cNvPr id="2" name="Tytuł 1"/>
          <p:cNvSpPr>
            <a:spLocks noGrp="1"/>
          </p:cNvSpPr>
          <p:nvPr>
            <p:ph type="title"/>
          </p:nvPr>
        </p:nvSpPr>
        <p:spPr/>
        <p:txBody>
          <a:bodyPr>
            <a:normAutofit fontScale="90000"/>
          </a:bodyPr>
          <a:lstStyle/>
          <a:p>
            <a:r>
              <a:rPr lang="pl-PL" dirty="0" smtClean="0"/>
              <a:t>Struktura administracji publicznej w Polsce, </a:t>
            </a:r>
            <a:r>
              <a:rPr lang="pl-PL" dirty="0" err="1" smtClean="0"/>
              <a:t>cd</a:t>
            </a:r>
            <a:r>
              <a:rPr lang="pl-PL" dirty="0" smtClean="0"/>
              <a:t>. </a:t>
            </a:r>
            <a:endParaRPr lang="pl-PL"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fontScale="62500" lnSpcReduction="20000"/>
          </a:bodyPr>
          <a:lstStyle/>
          <a:p>
            <a:r>
              <a:rPr lang="pl-PL" dirty="0" smtClean="0"/>
              <a:t>Komendant Wojewódzki Państwowej Straży Pożarnej</a:t>
            </a:r>
          </a:p>
          <a:p>
            <a:r>
              <a:rPr lang="pl-PL" dirty="0" smtClean="0"/>
              <a:t>Komendant Wojewódzki Policji</a:t>
            </a:r>
          </a:p>
          <a:p>
            <a:r>
              <a:rPr lang="pl-PL" dirty="0" smtClean="0"/>
              <a:t>Kurator Oświaty</a:t>
            </a:r>
          </a:p>
          <a:p>
            <a:r>
              <a:rPr lang="pl-PL" dirty="0" smtClean="0"/>
              <a:t>Wojewódzki Inspektor Transportu Drogowego</a:t>
            </a:r>
          </a:p>
          <a:p>
            <a:r>
              <a:rPr lang="pl-PL" dirty="0" smtClean="0"/>
              <a:t>Wojewódzki Inspektor Farmaceutyczny</a:t>
            </a:r>
          </a:p>
          <a:p>
            <a:r>
              <a:rPr lang="pl-PL" dirty="0" smtClean="0"/>
              <a:t>Wojewódzki Inspektor Ochrony Roślin i Nasiennictwa</a:t>
            </a:r>
          </a:p>
          <a:p>
            <a:r>
              <a:rPr lang="pl-PL" dirty="0" smtClean="0"/>
              <a:t>Wojewódzki Inspektor Nadzoru Budowlanego</a:t>
            </a:r>
          </a:p>
          <a:p>
            <a:r>
              <a:rPr lang="pl-PL" dirty="0" smtClean="0"/>
              <a:t>Wojewódzki Inspektor Nadzoru Geodezyjnego i Kartograficznego</a:t>
            </a:r>
          </a:p>
          <a:p>
            <a:r>
              <a:rPr lang="pl-PL" dirty="0" smtClean="0"/>
              <a:t>Wojewódzki Inspektor Ochrony Środowiska</a:t>
            </a:r>
          </a:p>
          <a:p>
            <a:r>
              <a:rPr lang="pl-PL" dirty="0" smtClean="0"/>
              <a:t>Wojewódzki Inspektor Inspekcji Handlowej</a:t>
            </a:r>
          </a:p>
          <a:p>
            <a:r>
              <a:rPr lang="pl-PL" dirty="0" smtClean="0"/>
              <a:t>Wojewódzki Inspektor Jakości Handlowej Artykułów Rolno-Spożywczych</a:t>
            </a:r>
          </a:p>
          <a:p>
            <a:r>
              <a:rPr lang="pl-PL" dirty="0" smtClean="0"/>
              <a:t>Wojewódzki Inspektor Sanitarny</a:t>
            </a:r>
          </a:p>
          <a:p>
            <a:r>
              <a:rPr lang="pl-PL" dirty="0" smtClean="0"/>
              <a:t>Wojewódzki Lekarz Weterynarii</a:t>
            </a:r>
          </a:p>
          <a:p>
            <a:r>
              <a:rPr lang="pl-PL" dirty="0" smtClean="0"/>
              <a:t>Wojewódzki Konserwator Zabytków</a:t>
            </a:r>
          </a:p>
          <a:p>
            <a:endParaRPr lang="pl-PL" dirty="0" smtClean="0"/>
          </a:p>
          <a:p>
            <a:r>
              <a:rPr lang="pl-PL" dirty="0" smtClean="0"/>
              <a:t>Wymienione organy dysponują aparatem pomocniczym w postaci wojewódzkich komend,  inspektoratów, oddziałów i kuratoriów.</a:t>
            </a:r>
          </a:p>
          <a:p>
            <a:endParaRPr lang="pl-PL" dirty="0"/>
          </a:p>
        </p:txBody>
      </p:sp>
      <p:sp>
        <p:nvSpPr>
          <p:cNvPr id="3" name="Tytuł 2"/>
          <p:cNvSpPr>
            <a:spLocks noGrp="1"/>
          </p:cNvSpPr>
          <p:nvPr>
            <p:ph type="title"/>
          </p:nvPr>
        </p:nvSpPr>
        <p:spPr/>
        <p:txBody>
          <a:bodyPr>
            <a:normAutofit fontScale="90000"/>
          </a:bodyPr>
          <a:lstStyle/>
          <a:p>
            <a:r>
              <a:rPr lang="pl-PL" dirty="0" smtClean="0"/>
              <a:t>Organy rządowej administracji zespolonej</a:t>
            </a:r>
            <a:endParaRPr lang="pl-PL"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251520" y="1481328"/>
            <a:ext cx="8892480" cy="5376672"/>
          </a:xfrm>
        </p:spPr>
        <p:txBody>
          <a:bodyPr>
            <a:normAutofit fontScale="85000" lnSpcReduction="20000"/>
          </a:bodyPr>
          <a:lstStyle/>
          <a:p>
            <a:r>
              <a:rPr lang="pl-PL" dirty="0" smtClean="0"/>
              <a:t>Jest częścią administracji rządowej w terenie. W przeciwieństwie do administracji zespolonej nie jest podległa wojewodzie.</a:t>
            </a:r>
          </a:p>
          <a:p>
            <a:r>
              <a:rPr lang="pl-PL" dirty="0" smtClean="0"/>
              <a:t>Organami rządowej administracji niezespolonej są w szczególności: </a:t>
            </a:r>
          </a:p>
          <a:p>
            <a:pPr lvl="1"/>
            <a:r>
              <a:rPr lang="pl-PL" dirty="0" smtClean="0"/>
              <a:t>dyrektorzy izb celnych, </a:t>
            </a:r>
          </a:p>
          <a:p>
            <a:pPr lvl="1"/>
            <a:r>
              <a:rPr lang="pl-PL" dirty="0" smtClean="0"/>
              <a:t>naczelnicy urzędów celnych, </a:t>
            </a:r>
          </a:p>
          <a:p>
            <a:pPr lvl="1"/>
            <a:r>
              <a:rPr lang="pl-PL" dirty="0" smtClean="0"/>
              <a:t>dyrektorzy izb skarbowych, </a:t>
            </a:r>
          </a:p>
          <a:p>
            <a:pPr lvl="1"/>
            <a:r>
              <a:rPr lang="pl-PL" dirty="0" smtClean="0"/>
              <a:t>naczelnicy urzędów skarbowych </a:t>
            </a:r>
          </a:p>
          <a:p>
            <a:pPr lvl="1"/>
            <a:r>
              <a:rPr lang="pl-PL" dirty="0" smtClean="0"/>
              <a:t>dyrektorzy urzędów kontroli skarbowej, </a:t>
            </a:r>
          </a:p>
          <a:p>
            <a:pPr lvl="1"/>
            <a:r>
              <a:rPr lang="pl-PL" dirty="0" smtClean="0"/>
              <a:t>dyrektorzy urzędów morskich, </a:t>
            </a:r>
          </a:p>
          <a:p>
            <a:pPr lvl="1"/>
            <a:r>
              <a:rPr lang="pl-PL" dirty="0" smtClean="0"/>
              <a:t>dyrektorzy urzędów statystycznych, </a:t>
            </a:r>
          </a:p>
          <a:p>
            <a:pPr lvl="1"/>
            <a:r>
              <a:rPr lang="pl-PL" dirty="0" smtClean="0"/>
              <a:t>graniczni i powiatowi lekarze weterynarii, </a:t>
            </a:r>
          </a:p>
          <a:p>
            <a:pPr lvl="1"/>
            <a:r>
              <a:rPr lang="pl-PL" dirty="0" smtClean="0"/>
              <a:t>regionalni dyrektorzy ochrony środowiska.</a:t>
            </a:r>
          </a:p>
          <a:p>
            <a:endParaRPr lang="pl-PL" dirty="0" smtClean="0"/>
          </a:p>
          <a:p>
            <a:r>
              <a:rPr lang="pl-PL" dirty="0" smtClean="0"/>
              <a:t>Aktualny wykaz organów administracji niezespolonej znajduje się w Ustawie o wojewodzie i administracji rządowej w województwie</a:t>
            </a:r>
          </a:p>
          <a:p>
            <a:endParaRPr lang="pl-PL" dirty="0"/>
          </a:p>
        </p:txBody>
      </p:sp>
      <p:sp>
        <p:nvSpPr>
          <p:cNvPr id="3" name="Tytuł 2"/>
          <p:cNvSpPr>
            <a:spLocks noGrp="1"/>
          </p:cNvSpPr>
          <p:nvPr>
            <p:ph type="title"/>
          </p:nvPr>
        </p:nvSpPr>
        <p:spPr/>
        <p:txBody>
          <a:bodyPr/>
          <a:lstStyle/>
          <a:p>
            <a:r>
              <a:rPr lang="pl-PL" dirty="0" smtClean="0"/>
              <a:t>Administracja niezespolona </a:t>
            </a:r>
            <a:endParaRPr lang="pl-PL"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r>
              <a:rPr lang="pl-PL" b="1" dirty="0" smtClean="0"/>
              <a:t>Szczebel lokalny: </a:t>
            </a:r>
          </a:p>
          <a:p>
            <a:r>
              <a:rPr lang="pl-PL" dirty="0" smtClean="0"/>
              <a:t>Administracja samorządowa powiatu: Starosta i Zarząd Powiatu, urzędy powiatowe, służby i inspekcje podległe Staroście, jednostki organizacyjne samorządu powiatowego,</a:t>
            </a:r>
          </a:p>
          <a:p>
            <a:r>
              <a:rPr lang="pl-PL" dirty="0" smtClean="0"/>
              <a:t>Administracja samorządowa gminy: Wójt (burmistrz, prezydent miasta), urząd gminy, jednostki organizacyjne samorządu gminnego </a:t>
            </a:r>
            <a:endParaRPr lang="pl-PL" dirty="0"/>
          </a:p>
        </p:txBody>
      </p:sp>
      <p:sp>
        <p:nvSpPr>
          <p:cNvPr id="2" name="Tytuł 1"/>
          <p:cNvSpPr>
            <a:spLocks noGrp="1"/>
          </p:cNvSpPr>
          <p:nvPr>
            <p:ph type="title"/>
          </p:nvPr>
        </p:nvSpPr>
        <p:spPr/>
        <p:txBody>
          <a:bodyPr>
            <a:normAutofit fontScale="90000"/>
          </a:bodyPr>
          <a:lstStyle/>
          <a:p>
            <a:r>
              <a:rPr lang="pl-PL" dirty="0" smtClean="0"/>
              <a:t>Struktura administracji publicznej w Polsce, </a:t>
            </a:r>
            <a:r>
              <a:rPr lang="pl-PL" dirty="0" err="1" smtClean="0"/>
              <a:t>cd</a:t>
            </a:r>
            <a:r>
              <a:rPr lang="pl-PL" dirty="0" smtClean="0"/>
              <a:t>. </a:t>
            </a:r>
            <a:endParaRPr lang="pl-PL"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r>
              <a:rPr lang="pl-PL" b="1" dirty="0" smtClean="0"/>
              <a:t>Realizacja ogólnych zadań publicznych:</a:t>
            </a:r>
          </a:p>
          <a:p>
            <a:r>
              <a:rPr lang="pl-PL" dirty="0" smtClean="0"/>
              <a:t>Centralna administracja rządowa: ministerstwa </a:t>
            </a:r>
          </a:p>
          <a:p>
            <a:r>
              <a:rPr lang="pl-PL" dirty="0" smtClean="0"/>
              <a:t>Terenowe organy administracji rządowej ogólnej: urzędy wojewódzkie, zespolone administracje wojewódzkie, administracja samorządowa wszystkich szczebli </a:t>
            </a:r>
            <a:endParaRPr lang="pl-PL" dirty="0"/>
          </a:p>
        </p:txBody>
      </p:sp>
      <p:sp>
        <p:nvSpPr>
          <p:cNvPr id="2" name="Tytuł 1"/>
          <p:cNvSpPr>
            <a:spLocks noGrp="1"/>
          </p:cNvSpPr>
          <p:nvPr>
            <p:ph type="title"/>
          </p:nvPr>
        </p:nvSpPr>
        <p:spPr/>
        <p:txBody>
          <a:bodyPr/>
          <a:lstStyle/>
          <a:p>
            <a:r>
              <a:rPr lang="pl-PL" dirty="0" smtClean="0"/>
              <a:t>Zakres działania </a:t>
            </a:r>
            <a:endParaRPr lang="pl-PL"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r>
              <a:rPr lang="pl-PL" b="1" dirty="0" smtClean="0"/>
              <a:t>Realizacja specjalnych zadań publicznych wyodrębnionych w systemie prawa:</a:t>
            </a:r>
          </a:p>
          <a:p>
            <a:r>
              <a:rPr lang="pl-PL" dirty="0" smtClean="0"/>
              <a:t>Centralna administracja rządowa: urzędy centralne</a:t>
            </a:r>
          </a:p>
          <a:p>
            <a:r>
              <a:rPr lang="pl-PL" dirty="0" smtClean="0"/>
              <a:t>Służby i inspekcje wojewódzkie </a:t>
            </a:r>
          </a:p>
          <a:p>
            <a:r>
              <a:rPr lang="pl-PL" dirty="0" smtClean="0"/>
              <a:t>Służby i inspekcje powiatowe </a:t>
            </a:r>
            <a:endParaRPr lang="pl-PL" dirty="0"/>
          </a:p>
        </p:txBody>
      </p:sp>
      <p:sp>
        <p:nvSpPr>
          <p:cNvPr id="2" name="Tytuł 1"/>
          <p:cNvSpPr>
            <a:spLocks noGrp="1"/>
          </p:cNvSpPr>
          <p:nvPr>
            <p:ph type="title"/>
          </p:nvPr>
        </p:nvSpPr>
        <p:spPr/>
        <p:txBody>
          <a:bodyPr/>
          <a:lstStyle/>
          <a:p>
            <a:r>
              <a:rPr lang="pl-PL" dirty="0" smtClean="0"/>
              <a:t>Zakres działania, </a:t>
            </a:r>
            <a:r>
              <a:rPr lang="pl-PL" dirty="0" err="1" smtClean="0"/>
              <a:t>cd</a:t>
            </a:r>
            <a:r>
              <a:rPr lang="pl-PL" dirty="0" smtClean="0"/>
              <a:t>. </a:t>
            </a:r>
            <a:endParaRPr lang="pl-PL"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r>
              <a:rPr lang="pl-PL" dirty="0" smtClean="0"/>
              <a:t>Działania organizatorskie</a:t>
            </a:r>
          </a:p>
          <a:p>
            <a:r>
              <a:rPr lang="pl-PL" dirty="0" smtClean="0"/>
              <a:t>Działania kontrolno-nadzorcze</a:t>
            </a:r>
          </a:p>
          <a:p>
            <a:r>
              <a:rPr lang="pl-PL" dirty="0" smtClean="0"/>
              <a:t>Działania prognostyczne i planistyczne</a:t>
            </a:r>
            <a:endParaRPr lang="pl-PL" dirty="0"/>
          </a:p>
        </p:txBody>
      </p:sp>
      <p:sp>
        <p:nvSpPr>
          <p:cNvPr id="2" name="Tytuł 1"/>
          <p:cNvSpPr>
            <a:spLocks noGrp="1"/>
          </p:cNvSpPr>
          <p:nvPr>
            <p:ph type="title"/>
          </p:nvPr>
        </p:nvSpPr>
        <p:spPr/>
        <p:txBody>
          <a:bodyPr>
            <a:normAutofit fontScale="90000"/>
          </a:bodyPr>
          <a:lstStyle/>
          <a:p>
            <a:r>
              <a:rPr lang="pl-PL" dirty="0" smtClean="0"/>
              <a:t>Działalność administracji rządowej</a:t>
            </a:r>
            <a:endParaRPr lang="pl-PL"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274638"/>
            <a:ext cx="9144000" cy="1143000"/>
          </a:xfrm>
        </p:spPr>
        <p:txBody>
          <a:bodyPr>
            <a:normAutofit fontScale="90000"/>
          </a:bodyPr>
          <a:lstStyle/>
          <a:p>
            <a:r>
              <a:rPr lang="pl-PL" dirty="0" smtClean="0"/>
              <a:t>Główne sfery działania administracji publicznej</a:t>
            </a:r>
            <a:endParaRPr lang="pl-PL" dirty="0"/>
          </a:p>
        </p:txBody>
      </p:sp>
      <p:pic>
        <p:nvPicPr>
          <p:cNvPr id="101378" name="Picture 2"/>
          <p:cNvPicPr>
            <a:picLocks noChangeAspect="1" noChangeArrowheads="1"/>
          </p:cNvPicPr>
          <p:nvPr/>
        </p:nvPicPr>
        <p:blipFill>
          <a:blip r:embed="rId2" cstate="print"/>
          <a:srcRect/>
          <a:stretch>
            <a:fillRect/>
          </a:stretch>
        </p:blipFill>
        <p:spPr bwMode="auto">
          <a:xfrm>
            <a:off x="395536" y="1484784"/>
            <a:ext cx="8280920" cy="50405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idx="1"/>
          </p:nvPr>
        </p:nvSpPr>
        <p:spPr>
          <a:xfrm>
            <a:off x="0" y="1600200"/>
            <a:ext cx="8172400" cy="4997152"/>
          </a:xfrm>
        </p:spPr>
        <p:txBody>
          <a:bodyPr vert="horz">
            <a:normAutofit fontScale="92500" lnSpcReduction="10000"/>
          </a:bodyPr>
          <a:lstStyle/>
          <a:p>
            <a:pPr>
              <a:buNone/>
            </a:pPr>
            <a:r>
              <a:rPr lang="pl-PL" dirty="0" smtClean="0"/>
              <a:t>•</a:t>
            </a:r>
            <a:r>
              <a:rPr lang="pl-PL" b="1" dirty="0" smtClean="0"/>
              <a:t>Celem jest ochrona porządku publicznego i bezpieczeństwa zbiorowego </a:t>
            </a:r>
          </a:p>
          <a:p>
            <a:pPr>
              <a:buNone/>
            </a:pPr>
            <a:r>
              <a:rPr lang="pl-PL" dirty="0" smtClean="0"/>
              <a:t>•Charakterystyczne jest </a:t>
            </a:r>
          </a:p>
          <a:p>
            <a:pPr>
              <a:buNone/>
            </a:pPr>
            <a:r>
              <a:rPr lang="pl-PL" dirty="0" smtClean="0"/>
              <a:t>–Stosowanie instrumentów władczych </a:t>
            </a:r>
          </a:p>
          <a:p>
            <a:pPr>
              <a:buNone/>
            </a:pPr>
            <a:r>
              <a:rPr lang="pl-PL" dirty="0" smtClean="0"/>
              <a:t>•Nakazy, zakazy, (stosowanie kar), zarządzenia (funkcja porządkowa) </a:t>
            </a:r>
          </a:p>
          <a:p>
            <a:pPr>
              <a:buNone/>
            </a:pPr>
            <a:r>
              <a:rPr lang="pl-PL" dirty="0" smtClean="0"/>
              <a:t>•Zezwolenia, koncesje (funkcja reglamentacyjna) </a:t>
            </a:r>
          </a:p>
          <a:p>
            <a:pPr>
              <a:buNone/>
            </a:pPr>
            <a:r>
              <a:rPr lang="pl-PL" dirty="0" smtClean="0"/>
              <a:t>–Utrzymanie organów orzekających </a:t>
            </a:r>
          </a:p>
          <a:p>
            <a:pPr>
              <a:buNone/>
            </a:pPr>
            <a:r>
              <a:rPr lang="pl-PL" dirty="0" smtClean="0"/>
              <a:t>–Utrzymanie służb, straży, inspekcji </a:t>
            </a:r>
          </a:p>
          <a:p>
            <a:pPr>
              <a:buNone/>
            </a:pPr>
            <a:r>
              <a:rPr lang="pl-PL" dirty="0" smtClean="0"/>
              <a:t>•Nowe podejścia w postaci </a:t>
            </a:r>
            <a:r>
              <a:rPr lang="pl-PL" b="1" dirty="0" smtClean="0"/>
              <a:t>funkcji i organów regulacyjnych w stosunku do gospodarki (regulacja rynku, regulator rynku, np. URE) </a:t>
            </a:r>
          </a:p>
          <a:p>
            <a:pPr>
              <a:buNone/>
            </a:pPr>
            <a:endParaRPr lang="pl-PL" b="1" dirty="0" smtClean="0"/>
          </a:p>
          <a:p>
            <a:pPr>
              <a:buNone/>
            </a:pPr>
            <a:endParaRPr lang="pl-PL" b="1" dirty="0" smtClean="0"/>
          </a:p>
        </p:txBody>
      </p:sp>
      <p:sp>
        <p:nvSpPr>
          <p:cNvPr id="3" name="Tytuł 2"/>
          <p:cNvSpPr>
            <a:spLocks noGrp="1"/>
          </p:cNvSpPr>
          <p:nvPr>
            <p:ph type="title"/>
          </p:nvPr>
        </p:nvSpPr>
        <p:spPr/>
        <p:txBody>
          <a:bodyPr>
            <a:normAutofit fontScale="90000"/>
          </a:bodyPr>
          <a:lstStyle/>
          <a:p>
            <a:r>
              <a:rPr lang="pl-PL" dirty="0" smtClean="0"/>
              <a:t>Sfera porządkowo-reglamentacyjna – wybrane wątki</a:t>
            </a:r>
            <a:endParaRPr lang="pl-PL" dirty="0"/>
          </a:p>
        </p:txBody>
      </p:sp>
      <p:sp>
        <p:nvSpPr>
          <p:cNvPr id="6" name="pole tekstowe 5"/>
          <p:cNvSpPr txBox="1"/>
          <p:nvPr/>
        </p:nvSpPr>
        <p:spPr>
          <a:xfrm>
            <a:off x="8316416" y="620688"/>
            <a:ext cx="430887" cy="5789405"/>
          </a:xfrm>
          <a:prstGeom prst="rect">
            <a:avLst/>
          </a:prstGeom>
          <a:noFill/>
        </p:spPr>
        <p:txBody>
          <a:bodyPr vert="vert" wrap="none" rtlCol="0">
            <a:spAutoFit/>
          </a:bodyPr>
          <a:lstStyle/>
          <a:p>
            <a:r>
              <a:rPr lang="pl-PL" sz="1600" dirty="0" smtClean="0"/>
              <a:t>Administracja porządkowa, reglamentacyjna, regulacyjna</a:t>
            </a:r>
            <a:endParaRPr lang="pl-PL" sz="16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2050" name="Picture 2"/>
          <p:cNvPicPr>
            <a:picLocks noChangeAspect="1" noChangeArrowheads="1"/>
          </p:cNvPicPr>
          <p:nvPr/>
        </p:nvPicPr>
        <p:blipFill>
          <a:blip r:embed="rId2" cstate="print"/>
          <a:srcRect/>
          <a:stretch>
            <a:fillRect/>
          </a:stretch>
        </p:blipFill>
        <p:spPr bwMode="auto">
          <a:xfrm>
            <a:off x="0" y="260648"/>
            <a:ext cx="9143999" cy="65973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51520" y="1481328"/>
            <a:ext cx="8892480" cy="5376672"/>
          </a:xfrm>
        </p:spPr>
        <p:txBody>
          <a:bodyPr>
            <a:normAutofit/>
          </a:bodyPr>
          <a:lstStyle/>
          <a:p>
            <a:r>
              <a:rPr lang="pl-PL" dirty="0" smtClean="0"/>
              <a:t>Trzy kategorie majątku publicznego </a:t>
            </a:r>
          </a:p>
          <a:p>
            <a:pPr>
              <a:buNone/>
            </a:pPr>
            <a:r>
              <a:rPr lang="pl-PL" dirty="0" smtClean="0"/>
              <a:t>–</a:t>
            </a:r>
            <a:r>
              <a:rPr lang="pl-PL" b="1" dirty="0" smtClean="0"/>
              <a:t>Administracyjny</a:t>
            </a:r>
            <a:r>
              <a:rPr lang="pl-PL" dirty="0" smtClean="0"/>
              <a:t> (budynki, zasoby umożliwiające wykonywanie zadań) </a:t>
            </a:r>
          </a:p>
          <a:p>
            <a:pPr>
              <a:buNone/>
            </a:pPr>
            <a:r>
              <a:rPr lang="pl-PL" dirty="0" smtClean="0"/>
              <a:t>–</a:t>
            </a:r>
            <a:r>
              <a:rPr lang="pl-PL" b="1" dirty="0" smtClean="0"/>
              <a:t>Użyteczności publicznej </a:t>
            </a:r>
            <a:r>
              <a:rPr lang="pl-PL" dirty="0" smtClean="0"/>
              <a:t>(podstawa administracji świadczącej) </a:t>
            </a:r>
          </a:p>
          <a:p>
            <a:pPr>
              <a:buNone/>
            </a:pPr>
            <a:r>
              <a:rPr lang="pl-PL" dirty="0" smtClean="0"/>
              <a:t>–</a:t>
            </a:r>
            <a:r>
              <a:rPr lang="pl-PL" b="1" dirty="0" smtClean="0"/>
              <a:t>Gospodarczy</a:t>
            </a:r>
            <a:r>
              <a:rPr lang="pl-PL" dirty="0" smtClean="0"/>
              <a:t> (przedsiębiorstwa państwowe) </a:t>
            </a:r>
          </a:p>
        </p:txBody>
      </p:sp>
      <p:sp>
        <p:nvSpPr>
          <p:cNvPr id="2" name="Tytuł 1"/>
          <p:cNvSpPr>
            <a:spLocks noGrp="1"/>
          </p:cNvSpPr>
          <p:nvPr>
            <p:ph type="title"/>
          </p:nvPr>
        </p:nvSpPr>
        <p:spPr/>
        <p:txBody>
          <a:bodyPr>
            <a:normAutofit fontScale="90000"/>
          </a:bodyPr>
          <a:lstStyle/>
          <a:p>
            <a:r>
              <a:rPr lang="pl-PL" dirty="0" smtClean="0"/>
              <a:t>Sfera zarządu majątkiem publicznym – wybrane wątki </a:t>
            </a:r>
            <a:endParaRPr lang="pl-PL"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lstStyle/>
          <a:p>
            <a:pPr>
              <a:buNone/>
            </a:pPr>
            <a:r>
              <a:rPr lang="pl-PL" dirty="0" smtClean="0"/>
              <a:t>–</a:t>
            </a:r>
            <a:r>
              <a:rPr lang="pl-PL" b="1" dirty="0" smtClean="0"/>
              <a:t>Regulacja rozwoju gospodarczego </a:t>
            </a:r>
          </a:p>
          <a:p>
            <a:pPr>
              <a:buNone/>
            </a:pPr>
            <a:r>
              <a:rPr lang="pl-PL" dirty="0" smtClean="0"/>
              <a:t>–</a:t>
            </a:r>
            <a:r>
              <a:rPr lang="pl-PL" b="1" dirty="0" smtClean="0"/>
              <a:t>Własność publiczna i sektor publiczny </a:t>
            </a:r>
            <a:r>
              <a:rPr lang="pl-PL" dirty="0" smtClean="0"/>
              <a:t>w gospodarce (zasoby publiczne, przedsiębiorstwa państwowe) </a:t>
            </a:r>
          </a:p>
          <a:p>
            <a:pPr>
              <a:buNone/>
            </a:pPr>
            <a:r>
              <a:rPr lang="pl-PL" dirty="0" smtClean="0"/>
              <a:t>–</a:t>
            </a:r>
            <a:r>
              <a:rPr lang="pl-PL" b="1" dirty="0" smtClean="0"/>
              <a:t>Ochrona konsumentów i konkurencji </a:t>
            </a:r>
          </a:p>
          <a:p>
            <a:pPr>
              <a:buNone/>
            </a:pPr>
            <a:r>
              <a:rPr lang="pl-PL" dirty="0" smtClean="0"/>
              <a:t>–</a:t>
            </a:r>
            <a:r>
              <a:rPr lang="pl-PL" b="1" dirty="0" smtClean="0"/>
              <a:t>Pomoc publiczna </a:t>
            </a:r>
            <a:r>
              <a:rPr lang="pl-PL" dirty="0" smtClean="0"/>
              <a:t>dla prywatnych podmiotów gospodarczych </a:t>
            </a:r>
          </a:p>
          <a:p>
            <a:pPr>
              <a:buNone/>
            </a:pPr>
            <a:r>
              <a:rPr lang="pl-PL" dirty="0" smtClean="0"/>
              <a:t>–</a:t>
            </a:r>
            <a:r>
              <a:rPr lang="pl-PL" b="1" dirty="0" smtClean="0"/>
              <a:t>Zamówienia publiczne </a:t>
            </a:r>
          </a:p>
          <a:p>
            <a:endParaRPr lang="pl-PL" dirty="0"/>
          </a:p>
        </p:txBody>
      </p:sp>
      <p:sp>
        <p:nvSpPr>
          <p:cNvPr id="3" name="Tytuł 2"/>
          <p:cNvSpPr>
            <a:spLocks noGrp="1"/>
          </p:cNvSpPr>
          <p:nvPr>
            <p:ph type="title"/>
          </p:nvPr>
        </p:nvSpPr>
        <p:spPr>
          <a:xfrm>
            <a:off x="457200" y="274638"/>
            <a:ext cx="8686800" cy="1143000"/>
          </a:xfrm>
        </p:spPr>
        <p:txBody>
          <a:bodyPr>
            <a:noAutofit/>
          </a:bodyPr>
          <a:lstStyle/>
          <a:p>
            <a:r>
              <a:rPr lang="pl-PL" sz="3200" dirty="0" smtClean="0"/>
              <a:t>Główne kierunki ogólnego zaangażowania administracji w gospodarkę </a:t>
            </a:r>
            <a:endParaRPr lang="pl-PL" sz="32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51520" y="1481328"/>
            <a:ext cx="8640960" cy="5376672"/>
          </a:xfrm>
        </p:spPr>
        <p:txBody>
          <a:bodyPr>
            <a:normAutofit fontScale="62500" lnSpcReduction="20000"/>
          </a:bodyPr>
          <a:lstStyle/>
          <a:p>
            <a:r>
              <a:rPr lang="pl-PL" sz="3400" dirty="0" smtClean="0"/>
              <a:t>Nacjonalizacja a prywatyzacja – co i w jakim stopniu ma być państwowe lub samorządowe? </a:t>
            </a:r>
          </a:p>
          <a:p>
            <a:r>
              <a:rPr lang="pl-PL" sz="3400" dirty="0" smtClean="0"/>
              <a:t>Zarządzanie tym, co jest państwowe lub samorządowe </a:t>
            </a:r>
          </a:p>
          <a:p>
            <a:r>
              <a:rPr lang="pl-PL" sz="3400" dirty="0" smtClean="0"/>
              <a:t>Wybór formy działania w sferze majątku </a:t>
            </a:r>
          </a:p>
          <a:p>
            <a:pPr>
              <a:buNone/>
            </a:pPr>
            <a:r>
              <a:rPr lang="pl-PL" sz="3400" dirty="0" smtClean="0"/>
              <a:t>–Bezpośrednia: jednostka budżetowa (</a:t>
            </a:r>
            <a:r>
              <a:rPr lang="pl-PL" sz="3400" i="1" dirty="0" smtClean="0"/>
              <a:t>Wszystkie dochody i wydatki jednostek budżetowych ujmowane są wówczas w planie budżetowym jako dochody i wydatki budżetu) </a:t>
            </a:r>
          </a:p>
          <a:p>
            <a:pPr>
              <a:buNone/>
            </a:pPr>
            <a:r>
              <a:rPr lang="pl-PL" sz="3400" dirty="0" smtClean="0"/>
              <a:t>–Zdecentralizowana: Niezależny podmiot gospodarczy (zarządzanie publicznoprawne) (</a:t>
            </a:r>
            <a:r>
              <a:rPr lang="pl-PL" sz="3400" i="1" dirty="0" smtClean="0"/>
              <a:t>Jednostki budżetowe rozliczają się … z budżetem według salda debetowego lub kredytowego, dotyczącego zakładów budżetowych, gospodarstw pomocniczych i środków zgromadzonych na wydzielonym rachunku dochodów własnych) </a:t>
            </a:r>
          </a:p>
          <a:p>
            <a:pPr>
              <a:buNone/>
            </a:pPr>
            <a:r>
              <a:rPr lang="pl-PL" sz="3400" dirty="0" smtClean="0"/>
              <a:t>–Pośrednia: państwo lub samorząd ma udziały w spółce kapitałowej (zarządzanie prywatnoprawne według reguł prawa handlowego) </a:t>
            </a:r>
          </a:p>
          <a:p>
            <a:pPr>
              <a:buNone/>
            </a:pPr>
            <a:endParaRPr lang="pl-PL" dirty="0" smtClean="0"/>
          </a:p>
          <a:p>
            <a:pPr>
              <a:buNone/>
            </a:pPr>
            <a:r>
              <a:rPr lang="pl-PL" dirty="0" smtClean="0"/>
              <a:t>Uwaga: nowa ustawa o finansach publicznych zlikwidowała formy takie jak gospodarstwa pomocnicze i większość zakładów budżetowych </a:t>
            </a:r>
          </a:p>
        </p:txBody>
      </p:sp>
      <p:sp>
        <p:nvSpPr>
          <p:cNvPr id="2" name="Tytuł 1"/>
          <p:cNvSpPr>
            <a:spLocks noGrp="1"/>
          </p:cNvSpPr>
          <p:nvPr>
            <p:ph type="title"/>
          </p:nvPr>
        </p:nvSpPr>
        <p:spPr/>
        <p:txBody>
          <a:bodyPr>
            <a:normAutofit fontScale="90000"/>
          </a:bodyPr>
          <a:lstStyle/>
          <a:p>
            <a:r>
              <a:rPr lang="pl-PL" dirty="0" smtClean="0"/>
              <a:t>Zagadnienia publicznego majątku gospodarczego</a:t>
            </a:r>
            <a:endParaRPr lang="pl-PL"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fontScale="85000" lnSpcReduction="20000"/>
          </a:bodyPr>
          <a:lstStyle/>
          <a:p>
            <a:r>
              <a:rPr lang="pl-PL" b="1" i="1" dirty="0" smtClean="0"/>
              <a:t>Główny czynnik polityki publicznej i jej istotny wyznacznik </a:t>
            </a:r>
          </a:p>
          <a:p>
            <a:pPr>
              <a:buNone/>
            </a:pPr>
            <a:r>
              <a:rPr lang="pl-PL" dirty="0" smtClean="0"/>
              <a:t>•Podejście strategiczne do kierowania krajem, regionem lub społecznością lokalną (strategie, programy operacyjne) </a:t>
            </a:r>
          </a:p>
          <a:p>
            <a:pPr>
              <a:buNone/>
            </a:pPr>
            <a:r>
              <a:rPr lang="pl-PL" dirty="0" smtClean="0"/>
              <a:t>•Planowanie </a:t>
            </a:r>
          </a:p>
          <a:p>
            <a:pPr>
              <a:buNone/>
            </a:pPr>
            <a:r>
              <a:rPr lang="pl-PL" dirty="0" smtClean="0"/>
              <a:t>–Planowanie rozwoju instytucjonalnego administracji </a:t>
            </a:r>
          </a:p>
          <a:p>
            <a:pPr>
              <a:buNone/>
            </a:pPr>
            <a:r>
              <a:rPr lang="pl-PL" dirty="0" smtClean="0"/>
              <a:t>–Planowanie gospodarcze (na wielką skalę w PRL) </a:t>
            </a:r>
          </a:p>
          <a:p>
            <a:pPr>
              <a:buNone/>
            </a:pPr>
            <a:r>
              <a:rPr lang="pl-PL" dirty="0" smtClean="0"/>
              <a:t>–Planowanie publiczne (w tym zagospodarowania przestrzennego) </a:t>
            </a:r>
          </a:p>
          <a:p>
            <a:pPr>
              <a:buNone/>
            </a:pPr>
            <a:r>
              <a:rPr lang="pl-PL" dirty="0" smtClean="0"/>
              <a:t>•Rola polityka (wartości, cele), rola eksperta (strategia dojścia), rola planisty (zaplanowanie działań) </a:t>
            </a:r>
          </a:p>
          <a:p>
            <a:pPr>
              <a:buNone/>
            </a:pPr>
            <a:r>
              <a:rPr lang="pl-PL" dirty="0" smtClean="0"/>
              <a:t>•Znaczenie debaty publicznej </a:t>
            </a:r>
          </a:p>
          <a:p>
            <a:endParaRPr lang="pl-PL" dirty="0"/>
          </a:p>
        </p:txBody>
      </p:sp>
      <p:sp>
        <p:nvSpPr>
          <p:cNvPr id="2" name="Tytuł 1"/>
          <p:cNvSpPr>
            <a:spLocks noGrp="1"/>
          </p:cNvSpPr>
          <p:nvPr>
            <p:ph type="title"/>
          </p:nvPr>
        </p:nvSpPr>
        <p:spPr/>
        <p:txBody>
          <a:bodyPr>
            <a:normAutofit fontScale="90000"/>
          </a:bodyPr>
          <a:lstStyle/>
          <a:p>
            <a:r>
              <a:rPr lang="pl-PL" dirty="0" smtClean="0"/>
              <a:t>Zarządzanie rozwojem – wybrane wątki </a:t>
            </a:r>
            <a:endParaRPr lang="pl-PL"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102402" name="Picture 2"/>
          <p:cNvPicPr>
            <a:picLocks noChangeAspect="1" noChangeArrowheads="1"/>
          </p:cNvPicPr>
          <p:nvPr/>
        </p:nvPicPr>
        <p:blipFill>
          <a:blip r:embed="rId2" cstate="print"/>
          <a:srcRect/>
          <a:stretch>
            <a:fillRect/>
          </a:stretch>
        </p:blipFill>
        <p:spPr bwMode="auto">
          <a:xfrm>
            <a:off x="251520" y="332657"/>
            <a:ext cx="8640960" cy="6192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3074" name="Picture 2"/>
          <p:cNvPicPr>
            <a:picLocks noChangeAspect="1" noChangeArrowheads="1"/>
          </p:cNvPicPr>
          <p:nvPr/>
        </p:nvPicPr>
        <p:blipFill>
          <a:blip r:embed="rId2" cstate="print"/>
          <a:srcRect/>
          <a:stretch>
            <a:fillRect/>
          </a:stretch>
        </p:blipFill>
        <p:spPr bwMode="auto">
          <a:xfrm>
            <a:off x="323528" y="188641"/>
            <a:ext cx="8820472" cy="64807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stretch>
            <a:fillRect/>
          </a:stretch>
        </p:blipFill>
        <p:spPr bwMode="auto">
          <a:xfrm>
            <a:off x="251520" y="1412776"/>
            <a:ext cx="8712968" cy="5184576"/>
          </a:xfrm>
          <a:prstGeom prst="rect">
            <a:avLst/>
          </a:prstGeom>
          <a:noFill/>
          <a:ln w="9525">
            <a:noFill/>
            <a:miter lim="800000"/>
            <a:headEnd/>
            <a:tailEnd/>
          </a:ln>
        </p:spPr>
      </p:pic>
      <p:sp>
        <p:nvSpPr>
          <p:cNvPr id="3" name="Tytuł 2"/>
          <p:cNvSpPr>
            <a:spLocks noGrp="1"/>
          </p:cNvSpPr>
          <p:nvPr>
            <p:ph type="title"/>
          </p:nvPr>
        </p:nvSpPr>
        <p:spPr/>
        <p:txBody>
          <a:bodyPr>
            <a:normAutofit fontScale="90000"/>
          </a:bodyPr>
          <a:lstStyle/>
          <a:p>
            <a:r>
              <a:rPr lang="pl-PL" dirty="0" smtClean="0"/>
              <a:t>Nowa generacja dokumentów strategicznych</a:t>
            </a:r>
            <a:endParaRPr lang="pl-PL"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fontScale="85000" lnSpcReduction="10000"/>
          </a:bodyPr>
          <a:lstStyle/>
          <a:p>
            <a:r>
              <a:rPr lang="pl-PL" dirty="0" smtClean="0"/>
              <a:t>Główne idee przewodnie </a:t>
            </a:r>
          </a:p>
          <a:p>
            <a:pPr>
              <a:buNone/>
            </a:pPr>
            <a:r>
              <a:rPr lang="pl-PL" dirty="0" smtClean="0"/>
              <a:t>–</a:t>
            </a:r>
            <a:r>
              <a:rPr lang="pl-PL" i="1" dirty="0" smtClean="0"/>
              <a:t>Administracja bez polityki nie miałaby kierunku postępowania, a polityka bez administracji to utopia </a:t>
            </a:r>
          </a:p>
          <a:p>
            <a:pPr>
              <a:buNone/>
            </a:pPr>
            <a:r>
              <a:rPr lang="pl-PL" dirty="0" smtClean="0"/>
              <a:t>–</a:t>
            </a:r>
            <a:r>
              <a:rPr lang="pl-PL" i="1" dirty="0" smtClean="0"/>
              <a:t>Administracja nie robi polityki, ale uruchamia procesy technicznie niezbędne by polityka się realizowała </a:t>
            </a:r>
          </a:p>
          <a:p>
            <a:pPr>
              <a:buNone/>
            </a:pPr>
            <a:r>
              <a:rPr lang="pl-PL" dirty="0" smtClean="0"/>
              <a:t>–</a:t>
            </a:r>
            <a:r>
              <a:rPr lang="pl-PL" i="1" dirty="0" smtClean="0"/>
              <a:t>Administracja powinna się charakteryzować starannym wykonaniem, inteligentną interpretacją, właściwą sugestią (</a:t>
            </a:r>
            <a:r>
              <a:rPr lang="pl-PL" b="1" i="1" dirty="0" smtClean="0"/>
              <a:t>AP to nie tylko narzędzie polityki: aktywna rola) </a:t>
            </a:r>
          </a:p>
          <a:p>
            <a:pPr>
              <a:buNone/>
            </a:pPr>
            <a:r>
              <a:rPr lang="pl-PL" dirty="0" smtClean="0"/>
              <a:t>•Próba realizacji modelu szwedzkiego 1992-2001 (ministerstwa obsługujące proces rządzenia, urzędy centralne administrujące), anulowana przez rząd Millera (włączenie urzędów do ministerstw) </a:t>
            </a:r>
          </a:p>
          <a:p>
            <a:endParaRPr lang="pl-PL" dirty="0"/>
          </a:p>
        </p:txBody>
      </p:sp>
      <p:sp>
        <p:nvSpPr>
          <p:cNvPr id="2" name="Tytuł 1"/>
          <p:cNvSpPr>
            <a:spLocks noGrp="1"/>
          </p:cNvSpPr>
          <p:nvPr>
            <p:ph type="title"/>
          </p:nvPr>
        </p:nvSpPr>
        <p:spPr/>
        <p:txBody>
          <a:bodyPr>
            <a:normAutofit/>
          </a:bodyPr>
          <a:lstStyle/>
          <a:p>
            <a:r>
              <a:rPr lang="pl-PL" dirty="0" smtClean="0"/>
              <a:t>Administracja a polityka</a:t>
            </a:r>
            <a:endParaRPr lang="pl-PL"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cstate="print"/>
          <a:stretch>
            <a:fillRect/>
          </a:stretch>
        </p:blipFill>
        <p:spPr bwMode="auto">
          <a:xfrm>
            <a:off x="467544" y="1484784"/>
            <a:ext cx="8496944" cy="5184576"/>
          </a:xfrm>
          <a:prstGeom prst="rect">
            <a:avLst/>
          </a:prstGeom>
          <a:noFill/>
          <a:ln w="9525">
            <a:noFill/>
            <a:miter lim="800000"/>
            <a:headEnd/>
            <a:tailEnd/>
          </a:ln>
        </p:spPr>
      </p:pic>
      <p:sp>
        <p:nvSpPr>
          <p:cNvPr id="2" name="Tytuł 1"/>
          <p:cNvSpPr>
            <a:spLocks noGrp="1"/>
          </p:cNvSpPr>
          <p:nvPr>
            <p:ph type="title"/>
          </p:nvPr>
        </p:nvSpPr>
        <p:spPr>
          <a:xfrm>
            <a:off x="0" y="274638"/>
            <a:ext cx="9144000" cy="1143000"/>
          </a:xfrm>
        </p:spPr>
        <p:txBody>
          <a:bodyPr>
            <a:normAutofit/>
          </a:bodyPr>
          <a:lstStyle/>
          <a:p>
            <a:r>
              <a:rPr lang="pl-PL" sz="3200" dirty="0" smtClean="0"/>
              <a:t>Cztery modele relacji między politykami a administratorami i ich ewolucja</a:t>
            </a:r>
            <a:endParaRPr lang="pl-PL" sz="32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fontScale="25000" lnSpcReduction="20000"/>
          </a:bodyPr>
          <a:lstStyle/>
          <a:p>
            <a:r>
              <a:rPr lang="pl-PL" sz="9600" dirty="0" smtClean="0"/>
              <a:t>Zadania AP wykonywane są </a:t>
            </a:r>
          </a:p>
          <a:p>
            <a:pPr>
              <a:buNone/>
            </a:pPr>
            <a:r>
              <a:rPr lang="pl-PL" sz="9600" dirty="0" smtClean="0"/>
              <a:t>–W ramach administracji publicznej przez </a:t>
            </a:r>
            <a:r>
              <a:rPr lang="pl-PL" sz="9600" b="1" dirty="0" smtClean="0"/>
              <a:t>administrację rządową (scentralizowana, hierarchiczna) </a:t>
            </a:r>
          </a:p>
          <a:p>
            <a:pPr>
              <a:buNone/>
            </a:pPr>
            <a:r>
              <a:rPr lang="pl-PL" sz="9600" dirty="0" smtClean="0"/>
              <a:t>–Na </a:t>
            </a:r>
            <a:r>
              <a:rPr lang="pl-PL" sz="9600" b="1" dirty="0" smtClean="0"/>
              <a:t>zasadach zdecentralizowanych przez </a:t>
            </a:r>
          </a:p>
          <a:p>
            <a:pPr>
              <a:buNone/>
            </a:pPr>
            <a:r>
              <a:rPr lang="pl-PL" sz="9600" dirty="0" smtClean="0"/>
              <a:t>•Inne związki publicznoprawne (np. wspólnoty terytorialne, samorządy zawodowe) </a:t>
            </a:r>
          </a:p>
          <a:p>
            <a:pPr>
              <a:buNone/>
            </a:pPr>
            <a:r>
              <a:rPr lang="pl-PL" sz="9600" dirty="0" smtClean="0"/>
              <a:t>•Różne ciała administracyjne o samodzielnym statusie (np. SKO, RIO, </a:t>
            </a:r>
            <a:r>
              <a:rPr lang="pl-PL" sz="9600" dirty="0" err="1" smtClean="0"/>
              <a:t>KRRiT</a:t>
            </a:r>
            <a:r>
              <a:rPr lang="pl-PL" sz="9600" dirty="0" smtClean="0"/>
              <a:t>) </a:t>
            </a:r>
          </a:p>
          <a:p>
            <a:pPr>
              <a:buNone/>
            </a:pPr>
            <a:r>
              <a:rPr lang="pl-PL" sz="9600" dirty="0" smtClean="0"/>
              <a:t>•Rozmaite podmioty prawa publicznego nie mające charakteru osobowego ale majątkowy (np. zakłady administracyjne, fundusze, samoistne lub niesamoistne) </a:t>
            </a:r>
          </a:p>
          <a:p>
            <a:pPr>
              <a:buNone/>
            </a:pPr>
            <a:r>
              <a:rPr lang="pl-PL" sz="9600" dirty="0" smtClean="0"/>
              <a:t>–W formie </a:t>
            </a:r>
            <a:r>
              <a:rPr lang="pl-PL" sz="9600" b="1" dirty="0" smtClean="0"/>
              <a:t>zadań zleconych różnym podmiotom spoza sektora finansów publicznych </a:t>
            </a:r>
          </a:p>
          <a:p>
            <a:pPr>
              <a:buNone/>
            </a:pPr>
            <a:endParaRPr lang="pl-PL" b="1" dirty="0" smtClean="0"/>
          </a:p>
          <a:p>
            <a:pPr>
              <a:buNone/>
            </a:pPr>
            <a:endParaRPr lang="pl-PL" b="1" dirty="0" smtClean="0"/>
          </a:p>
          <a:p>
            <a:pPr>
              <a:buNone/>
            </a:pPr>
            <a:endParaRPr lang="pl-PL" b="1" dirty="0" smtClean="0"/>
          </a:p>
          <a:p>
            <a:r>
              <a:rPr lang="pl-PL" dirty="0" smtClean="0"/>
              <a:t>SKO – Samorządowe Kolegia Odwoławcze </a:t>
            </a:r>
          </a:p>
          <a:p>
            <a:r>
              <a:rPr lang="pl-PL" dirty="0" smtClean="0"/>
              <a:t>RIO – Regionalne Izby Obrachunkowe </a:t>
            </a:r>
          </a:p>
          <a:p>
            <a:r>
              <a:rPr lang="pl-PL" dirty="0" err="1" smtClean="0"/>
              <a:t>KRRiT</a:t>
            </a:r>
            <a:r>
              <a:rPr lang="pl-PL" dirty="0" smtClean="0"/>
              <a:t> – Krajowa Rada Radiofonii i Telewizji</a:t>
            </a:r>
            <a:endParaRPr lang="pl-PL" dirty="0"/>
          </a:p>
        </p:txBody>
      </p:sp>
      <p:sp>
        <p:nvSpPr>
          <p:cNvPr id="2" name="Tytuł 1"/>
          <p:cNvSpPr>
            <a:spLocks noGrp="1"/>
          </p:cNvSpPr>
          <p:nvPr>
            <p:ph type="title"/>
          </p:nvPr>
        </p:nvSpPr>
        <p:spPr/>
        <p:txBody>
          <a:bodyPr>
            <a:normAutofit fontScale="90000"/>
          </a:bodyPr>
          <a:lstStyle/>
          <a:p>
            <a:r>
              <a:rPr lang="pl-PL" dirty="0" smtClean="0"/>
              <a:t>Podmioty, organy i instytucje administracji publicznej</a:t>
            </a:r>
            <a:endParaRPr lang="pl-PL"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fontScale="92500" lnSpcReduction="20000"/>
          </a:bodyPr>
          <a:lstStyle/>
          <a:p>
            <a:r>
              <a:rPr lang="pl-PL" dirty="0" smtClean="0"/>
              <a:t>F. Grzegorczyk, Przedsiębiorstwo publiczne kontrolowane przez państwo, </a:t>
            </a:r>
            <a:r>
              <a:rPr lang="pl-PL" dirty="0" err="1" smtClean="0"/>
              <a:t>LexisNexis</a:t>
            </a:r>
            <a:r>
              <a:rPr lang="pl-PL" dirty="0" smtClean="0"/>
              <a:t>, Warszawa 2012</a:t>
            </a:r>
          </a:p>
          <a:p>
            <a:r>
              <a:rPr lang="pl-PL" dirty="0" smtClean="0"/>
              <a:t>R. </a:t>
            </a:r>
            <a:r>
              <a:rPr lang="pl-PL" dirty="0" err="1" smtClean="0"/>
              <a:t>Szarfenberg</a:t>
            </a:r>
            <a:r>
              <a:rPr lang="pl-PL" dirty="0" smtClean="0"/>
              <a:t>,  Administracja publiczna Podstawowe pojęcia i problemy administracji publicznej  (</a:t>
            </a:r>
            <a:r>
              <a:rPr lang="pl-PL" dirty="0" err="1" smtClean="0"/>
              <a:t>rszarf.ips.uw.edu.pl</a:t>
            </a:r>
            <a:r>
              <a:rPr lang="pl-PL" dirty="0" smtClean="0"/>
              <a:t>/</a:t>
            </a:r>
            <a:r>
              <a:rPr lang="pl-PL" dirty="0" err="1" smtClean="0"/>
              <a:t>apub</a:t>
            </a:r>
            <a:r>
              <a:rPr lang="pl-PL" dirty="0" smtClean="0"/>
              <a:t>) </a:t>
            </a:r>
          </a:p>
          <a:p>
            <a:r>
              <a:rPr lang="pl-PL" dirty="0" smtClean="0"/>
              <a:t>J. </a:t>
            </a:r>
            <a:r>
              <a:rPr lang="pl-PL" dirty="0" err="1" smtClean="0"/>
              <a:t>Gąciarz</a:t>
            </a:r>
            <a:r>
              <a:rPr lang="pl-PL" dirty="0" smtClean="0"/>
              <a:t>, </a:t>
            </a:r>
            <a:r>
              <a:rPr lang="pl-PL" i="1" dirty="0" smtClean="0"/>
              <a:t>Organizacja i zasady działania administracji publicznej w Polsce</a:t>
            </a:r>
            <a:r>
              <a:rPr lang="pl-PL" dirty="0" smtClean="0"/>
              <a:t> [w:] </a:t>
            </a:r>
            <a:r>
              <a:rPr lang="pl-PL" dirty="0" err="1" smtClean="0"/>
              <a:t>J.Hausner</a:t>
            </a:r>
            <a:r>
              <a:rPr lang="pl-PL" dirty="0" smtClean="0"/>
              <a:t> (red.), Administracja publiczna, Wydawnictwo Naukowe PWN, Warszawa 2005, str. 167-218</a:t>
            </a:r>
          </a:p>
          <a:p>
            <a:r>
              <a:rPr lang="pl-PL" dirty="0" smtClean="0"/>
              <a:t>H. Izdebski, M. Kulesza,  Administracja publiczna, 2004 </a:t>
            </a:r>
          </a:p>
          <a:p>
            <a:r>
              <a:rPr lang="pl-PL" dirty="0" smtClean="0"/>
              <a:t> </a:t>
            </a:r>
            <a:r>
              <a:rPr lang="pl-PL" dirty="0" err="1" smtClean="0"/>
              <a:t>Wikipedia</a:t>
            </a:r>
            <a:r>
              <a:rPr lang="pl-PL" dirty="0" smtClean="0"/>
              <a:t> </a:t>
            </a:r>
          </a:p>
          <a:p>
            <a:endParaRPr lang="pl-PL" dirty="0" smtClean="0"/>
          </a:p>
          <a:p>
            <a:endParaRPr lang="pl-PL" dirty="0"/>
          </a:p>
        </p:txBody>
      </p:sp>
      <p:sp>
        <p:nvSpPr>
          <p:cNvPr id="2" name="Tytuł 1"/>
          <p:cNvSpPr>
            <a:spLocks noGrp="1"/>
          </p:cNvSpPr>
          <p:nvPr>
            <p:ph type="title"/>
          </p:nvPr>
        </p:nvSpPr>
        <p:spPr/>
        <p:txBody>
          <a:bodyPr/>
          <a:lstStyle/>
          <a:p>
            <a:r>
              <a:rPr lang="pl-PL" dirty="0" smtClean="0"/>
              <a:t>Źródła </a:t>
            </a:r>
            <a:endParaRPr lang="pl-PL"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ol">
  <a:themeElements>
    <a:clrScheme name="Hol">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Hol">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Hol">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1075</TotalTime>
  <Words>4415</Words>
  <Application>Microsoft Office PowerPoint</Application>
  <PresentationFormat>Pokaz na ekranie (4:3)</PresentationFormat>
  <Paragraphs>302</Paragraphs>
  <Slides>69</Slides>
  <Notes>0</Notes>
  <HiddenSlides>0</HiddenSlides>
  <MMClips>0</MMClips>
  <ScaleCrop>false</ScaleCrop>
  <HeadingPairs>
    <vt:vector size="4" baseType="variant">
      <vt:variant>
        <vt:lpstr>Motyw</vt:lpstr>
      </vt:variant>
      <vt:variant>
        <vt:i4>1</vt:i4>
      </vt:variant>
      <vt:variant>
        <vt:lpstr>Tytuły slajdów</vt:lpstr>
      </vt:variant>
      <vt:variant>
        <vt:i4>69</vt:i4>
      </vt:variant>
    </vt:vector>
  </HeadingPairs>
  <TitlesOfParts>
    <vt:vector size="70" baseType="lpstr">
      <vt:lpstr>Hol</vt:lpstr>
      <vt:lpstr>Gospodarka i administracja publiczna  (2/15) 5.03.2013 </vt:lpstr>
      <vt:lpstr>Kontakt</vt:lpstr>
      <vt:lpstr>Plan </vt:lpstr>
      <vt:lpstr>Artykuł z prasy codziennej. Nie wolny od subiektywnych ocen…</vt:lpstr>
      <vt:lpstr>„Nauczyciele to darmozjady, a bezrobotni to nieudacznicy. Polacy są liberałami?” (za: Rafał Woś, Dziennik Gazeta Prawna, 23.02.2013)  </vt:lpstr>
      <vt:lpstr>Nauczyciele to darmozjady, a bezrobotni to nieudacznicy. Polacy są liberałami?, cd.   </vt:lpstr>
      <vt:lpstr>Nauczyciele to darmozjady, a bezrobotni to nieudacznicy. Polacy są liberałami?, cd.</vt:lpstr>
      <vt:lpstr>Nauczyciele to darmozjady, a bezrobotni to nieudacznicy. Polacy są liberałami?, cd. </vt:lpstr>
      <vt:lpstr>A. Kiełbasiński, Marchew, urzędy i "sprawy w toku". Firma upadnie przez anonim?, Gazeta Wyborcza, 4 marca 2013</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Nauczyciele to darmozjady, a bezrobotni to nieudacznicy. Polacy są liberałami?, cd. </vt:lpstr>
      <vt:lpstr>Komentarze? Uwagi?</vt:lpstr>
      <vt:lpstr>Cele </vt:lpstr>
      <vt:lpstr>Proponowane tematy (à la carte) </vt:lpstr>
      <vt:lpstr>Proponowane tematy, cd. </vt:lpstr>
      <vt:lpstr>Propozycje Państwa?</vt:lpstr>
      <vt:lpstr>Zasady zaliczania przedmiotu </vt:lpstr>
      <vt:lpstr>Literatura</vt:lpstr>
      <vt:lpstr>Wokół roli państwa w gospodarce…</vt:lpstr>
      <vt:lpstr>Wokół roli państwa w gospodarce…</vt:lpstr>
      <vt:lpstr>Klasyczny katalog funkcji państwa </vt:lpstr>
      <vt:lpstr>Rozumienie dóbr publicznych</vt:lpstr>
      <vt:lpstr>Poszerzony katalog funkcji państwa  (ujęcie Banku Światowego) </vt:lpstr>
      <vt:lpstr>Poszerzony katalog funkcji państwa  (ujęcie Banku Światowego), cd.  </vt:lpstr>
      <vt:lpstr>Organizacja i zasady działania administracji publicznej w Polsce </vt:lpstr>
      <vt:lpstr>Administracja publiczna </vt:lpstr>
      <vt:lpstr>Definicje administracji publicznej</vt:lpstr>
      <vt:lpstr>Trzy ujęcia definicyjne administracji publicznej </vt:lpstr>
      <vt:lpstr>Interes publiczny, dobro wspólne</vt:lpstr>
      <vt:lpstr>Definicja organu administracji publicznej</vt:lpstr>
      <vt:lpstr>Funkcje zarządzania publicznego</vt:lpstr>
      <vt:lpstr>Funkcje zarządzania publicznego, cd.</vt:lpstr>
      <vt:lpstr>Struktura administracji publicznej w Polsce </vt:lpstr>
      <vt:lpstr>Struktura administracji publicznej w Polsce, cd. </vt:lpstr>
      <vt:lpstr>Organy rządowej administracji zespolonej</vt:lpstr>
      <vt:lpstr>Administracja niezespolona </vt:lpstr>
      <vt:lpstr>Struktura administracji publicznej w Polsce, cd. </vt:lpstr>
      <vt:lpstr>Zakres działania </vt:lpstr>
      <vt:lpstr>Zakres działania, cd. </vt:lpstr>
      <vt:lpstr>Działalność administracji rządowej</vt:lpstr>
      <vt:lpstr>Główne sfery działania administracji publicznej</vt:lpstr>
      <vt:lpstr>Sfera porządkowo-reglamentacyjna – wybrane wątki</vt:lpstr>
      <vt:lpstr>Slajd 58</vt:lpstr>
      <vt:lpstr>Sfera zarządu majątkiem publicznym – wybrane wątki </vt:lpstr>
      <vt:lpstr>Główne kierunki ogólnego zaangażowania administracji w gospodarkę </vt:lpstr>
      <vt:lpstr>Zagadnienia publicznego majątku gospodarczego</vt:lpstr>
      <vt:lpstr>Zarządzanie rozwojem – wybrane wątki </vt:lpstr>
      <vt:lpstr>Slajd 63</vt:lpstr>
      <vt:lpstr>Slajd 64</vt:lpstr>
      <vt:lpstr>Nowa generacja dokumentów strategicznych</vt:lpstr>
      <vt:lpstr>Administracja a polityka</vt:lpstr>
      <vt:lpstr>Cztery modele relacji między politykami a administratorami i ich ewolucja</vt:lpstr>
      <vt:lpstr>Podmioty, organy i instytucje administracji publicznej</vt:lpstr>
      <vt:lpstr>Źródła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Gospodarka i administracja publiczna</dc:title>
  <dc:creator>Jacek</dc:creator>
  <cp:lastModifiedBy>Jacek</cp:lastModifiedBy>
  <cp:revision>159</cp:revision>
  <dcterms:created xsi:type="dcterms:W3CDTF">2013-02-23T13:45:52Z</dcterms:created>
  <dcterms:modified xsi:type="dcterms:W3CDTF">2013-03-05T17:04:25Z</dcterms:modified>
</cp:coreProperties>
</file>